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0" r:id="rId4"/>
    <p:sldId id="261" r:id="rId5"/>
    <p:sldId id="262" r:id="rId6"/>
    <p:sldId id="263" r:id="rId7"/>
    <p:sldId id="264" r:id="rId8"/>
    <p:sldId id="265" r:id="rId9"/>
    <p:sldId id="266" r:id="rId10"/>
    <p:sldId id="267" r:id="rId11"/>
    <p:sldId id="269" r:id="rId12"/>
    <p:sldId id="270" r:id="rId13"/>
    <p:sldId id="271" r:id="rId14"/>
    <p:sldId id="272" r:id="rId15"/>
    <p:sldId id="274" r:id="rId16"/>
    <p:sldId id="275" r:id="rId17"/>
    <p:sldId id="273" r:id="rId18"/>
    <p:sldId id="276" r:id="rId19"/>
    <p:sldId id="277" r:id="rId20"/>
    <p:sldId id="278" r:id="rId21"/>
    <p:sldId id="280" r:id="rId22"/>
    <p:sldId id="281" r:id="rId23"/>
    <p:sldId id="282" r:id="rId24"/>
    <p:sldId id="283" r:id="rId25"/>
    <p:sldId id="284" r:id="rId26"/>
    <p:sldId id="259" r:id="rId27"/>
    <p:sldId id="258"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FD2BDD-AA16-6142-2CDA-569C041909B7}" v="35" dt="2022-10-25T09:57:35.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29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rina Papalexi" userId="S::kpapalexi@aua.gr::ef74ea29-2007-4ec3-a08e-426f0d3c73e1" providerId="AD" clId="Web-{BEFD2BDD-AA16-6142-2CDA-569C041909B7}"/>
    <pc:docChg chg="modSld">
      <pc:chgData name="Katerina Papalexi" userId="S::kpapalexi@aua.gr::ef74ea29-2007-4ec3-a08e-426f0d3c73e1" providerId="AD" clId="Web-{BEFD2BDD-AA16-6142-2CDA-569C041909B7}" dt="2022-10-25T09:57:35.005" v="22"/>
      <pc:docMkLst>
        <pc:docMk/>
      </pc:docMkLst>
      <pc:sldChg chg="modSp mod setBg">
        <pc:chgData name="Katerina Papalexi" userId="S::kpapalexi@aua.gr::ef74ea29-2007-4ec3-a08e-426f0d3c73e1" providerId="AD" clId="Web-{BEFD2BDD-AA16-6142-2CDA-569C041909B7}" dt="2022-10-25T09:57:35.005" v="22"/>
        <pc:sldMkLst>
          <pc:docMk/>
          <pc:sldMk cId="4013342374" sldId="256"/>
        </pc:sldMkLst>
        <pc:spChg chg="mod">
          <ac:chgData name="Katerina Papalexi" userId="S::kpapalexi@aua.gr::ef74ea29-2007-4ec3-a08e-426f0d3c73e1" providerId="AD" clId="Web-{BEFD2BDD-AA16-6142-2CDA-569C041909B7}" dt="2022-10-25T09:53:17.916" v="5" actId="20577"/>
          <ac:spMkLst>
            <pc:docMk/>
            <pc:sldMk cId="4013342374" sldId="256"/>
            <ac:spMk id="2" creationId="{00000000-0000-0000-0000-000000000000}"/>
          </ac:spMkLst>
        </pc:spChg>
        <pc:spChg chg="mod">
          <ac:chgData name="Katerina Papalexi" userId="S::kpapalexi@aua.gr::ef74ea29-2007-4ec3-a08e-426f0d3c73e1" providerId="AD" clId="Web-{BEFD2BDD-AA16-6142-2CDA-569C041909B7}" dt="2022-10-25T09:54:29.123" v="15" actId="20577"/>
          <ac:spMkLst>
            <pc:docMk/>
            <pc:sldMk cId="4013342374" sldId="256"/>
            <ac:spMk id="5" creationId="{00000000-0000-0000-0000-000000000000}"/>
          </ac:spMkLst>
        </pc:spChg>
        <pc:spChg chg="mod">
          <ac:chgData name="Katerina Papalexi" userId="S::kpapalexi@aua.gr::ef74ea29-2007-4ec3-a08e-426f0d3c73e1" providerId="AD" clId="Web-{BEFD2BDD-AA16-6142-2CDA-569C041909B7}" dt="2022-10-25T09:53:52.808" v="13" actId="20577"/>
          <ac:spMkLst>
            <pc:docMk/>
            <pc:sldMk cId="4013342374" sldId="256"/>
            <ac:spMk id="7" creationId="{00000000-0000-0000-0000-000000000000}"/>
          </ac:spMkLst>
        </pc:spChg>
      </pc:sldChg>
      <pc:sldChg chg="addSp delSp modSp">
        <pc:chgData name="Katerina Papalexi" userId="S::kpapalexi@aua.gr::ef74ea29-2007-4ec3-a08e-426f0d3c73e1" providerId="AD" clId="Web-{BEFD2BDD-AA16-6142-2CDA-569C041909B7}" dt="2022-10-25T09:55:23.187" v="20" actId="1076"/>
        <pc:sldMkLst>
          <pc:docMk/>
          <pc:sldMk cId="218749319" sldId="258"/>
        </pc:sldMkLst>
        <pc:spChg chg="del">
          <ac:chgData name="Katerina Papalexi" userId="S::kpapalexi@aua.gr::ef74ea29-2007-4ec3-a08e-426f0d3c73e1" providerId="AD" clId="Web-{BEFD2BDD-AA16-6142-2CDA-569C041909B7}" dt="2022-10-25T09:54:57.499" v="16"/>
          <ac:spMkLst>
            <pc:docMk/>
            <pc:sldMk cId="218749319" sldId="258"/>
            <ac:spMk id="3" creationId="{00000000-0000-0000-0000-000000000000}"/>
          </ac:spMkLst>
        </pc:spChg>
        <pc:spChg chg="add mod">
          <ac:chgData name="Katerina Papalexi" userId="S::kpapalexi@aua.gr::ef74ea29-2007-4ec3-a08e-426f0d3c73e1" providerId="AD" clId="Web-{BEFD2BDD-AA16-6142-2CDA-569C041909B7}" dt="2022-10-25T09:55:23.187" v="20" actId="1076"/>
          <ac:spMkLst>
            <pc:docMk/>
            <pc:sldMk cId="218749319" sldId="258"/>
            <ac:spMk id="5" creationId="{3A488FEC-5825-0AED-34B1-2B87DF429E76}"/>
          </ac:spMkLst>
        </pc:spChg>
      </pc:sldChg>
    </pc:docChg>
  </pc:docChgLst>
  <pc:docChgLst>
    <pc:chgData clId="Web-{BEFD2BDD-AA16-6142-2CDA-569C041909B7}"/>
    <pc:docChg chg="modSld">
      <pc:chgData name="" userId="" providerId="" clId="Web-{BEFD2BDD-AA16-6142-2CDA-569C041909B7}" dt="2022-10-25T09:52:59.384" v="1" actId="20577"/>
      <pc:docMkLst>
        <pc:docMk/>
      </pc:docMkLst>
      <pc:sldChg chg="modSp">
        <pc:chgData name="" userId="" providerId="" clId="Web-{BEFD2BDD-AA16-6142-2CDA-569C041909B7}" dt="2022-10-25T09:52:59.384" v="1" actId="20577"/>
        <pc:sldMkLst>
          <pc:docMk/>
          <pc:sldMk cId="4013342374" sldId="256"/>
        </pc:sldMkLst>
        <pc:spChg chg="mod">
          <ac:chgData name="" userId="" providerId="" clId="Web-{BEFD2BDD-AA16-6142-2CDA-569C041909B7}" dt="2022-10-25T09:52:59.384" v="1" actId="20577"/>
          <ac:spMkLst>
            <pc:docMk/>
            <pc:sldMk cId="4013342374" sldId="256"/>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02F47-106B-4DA8-802F-CF7F5162AC4C}" type="datetimeFigureOut">
              <a:rPr lang="el-GR" smtClean="0"/>
              <a:t>21/11/2022</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5469C-8983-4E4F-87E2-EB9E665AEECA}" type="slidenum">
              <a:rPr lang="el-GR" smtClean="0"/>
              <a:t>‹#›</a:t>
            </a:fld>
            <a:endParaRPr lang="el-GR"/>
          </a:p>
        </p:txBody>
      </p:sp>
    </p:spTree>
    <p:extLst>
      <p:ext uri="{BB962C8B-B14F-4D97-AF65-F5344CB8AC3E}">
        <p14:creationId xmlns:p14="http://schemas.microsoft.com/office/powerpoint/2010/main" val="890016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6" name="Θέση αριθμού διαφάνειας 5"/>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2981213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1524000" y="98302"/>
            <a:ext cx="8860221" cy="1325563"/>
          </a:xfrm>
        </p:spPr>
        <p:txBody>
          <a:bodyPr/>
          <a:lstStyle>
            <a:lvl1pPr>
              <a:defRPr>
                <a:solidFill>
                  <a:schemeClr val="bg2">
                    <a:lumMod val="50000"/>
                  </a:schemeClr>
                </a:solidFill>
              </a:defRPr>
            </a:lvl1pPr>
          </a:lstStyle>
          <a:p>
            <a:r>
              <a:rPr lang="el-GR" dirty="0"/>
              <a:t>Στυλ κύριου τίτλου</a:t>
            </a:r>
          </a:p>
        </p:txBody>
      </p:sp>
      <p:sp>
        <p:nvSpPr>
          <p:cNvPr id="3" name="Θέση περιεχομένου 2"/>
          <p:cNvSpPr>
            <a:spLocks noGrp="1"/>
          </p:cNvSpPr>
          <p:nvPr>
            <p:ph idx="1"/>
          </p:nvPr>
        </p:nvSpPr>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Θέση υποσέλιδου 4"/>
          <p:cNvSpPr>
            <a:spLocks noGrp="1"/>
          </p:cNvSpPr>
          <p:nvPr>
            <p:ph type="ftr" sz="quarter" idx="11"/>
          </p:nvPr>
        </p:nvSpPr>
        <p:spPr>
          <a:xfrm>
            <a:off x="838200" y="6356350"/>
            <a:ext cx="7772400" cy="365126"/>
          </a:xfrm>
        </p:spPr>
        <p:txBody>
          <a:bodyPr/>
          <a:lstStyle/>
          <a:p>
            <a:pPr>
              <a:lnSpc>
                <a:spcPct val="100000"/>
              </a:lnSpc>
            </a:pPr>
            <a:r>
              <a:rPr lang="en-US" sz="1200" dirty="0">
                <a:solidFill>
                  <a:schemeClr val="accent6">
                    <a:lumMod val="50000"/>
                  </a:schemeClr>
                </a:solidFill>
              </a:rPr>
              <a:t>1</a:t>
            </a:r>
            <a:r>
              <a:rPr lang="el-GR" sz="1200" baseline="30000" dirty="0">
                <a:solidFill>
                  <a:schemeClr val="accent6">
                    <a:lumMod val="50000"/>
                  </a:schemeClr>
                </a:solidFill>
              </a:rPr>
              <a:t>η</a:t>
            </a:r>
            <a:r>
              <a:rPr lang="el-GR" sz="1200" dirty="0">
                <a:solidFill>
                  <a:schemeClr val="accent6">
                    <a:lumMod val="50000"/>
                  </a:schemeClr>
                </a:solidFill>
              </a:rPr>
              <a:t> Επιστημονική - </a:t>
            </a:r>
            <a:r>
              <a:rPr lang="en-US" sz="1200" dirty="0">
                <a:solidFill>
                  <a:schemeClr val="accent6">
                    <a:lumMod val="50000"/>
                  </a:schemeClr>
                </a:solidFill>
              </a:rPr>
              <a:t>E</a:t>
            </a:r>
            <a:r>
              <a:rPr lang="el-GR" sz="1200" dirty="0" err="1">
                <a:solidFill>
                  <a:schemeClr val="accent6">
                    <a:lumMod val="50000"/>
                  </a:schemeClr>
                </a:solidFill>
              </a:rPr>
              <a:t>νημερωτική</a:t>
            </a:r>
            <a:r>
              <a:rPr lang="el-GR" sz="1200" dirty="0">
                <a:solidFill>
                  <a:schemeClr val="accent6">
                    <a:lumMod val="50000"/>
                  </a:schemeClr>
                </a:solidFill>
              </a:rPr>
              <a:t> ημερίδα: «Ευφυής Γεωργία &amp; Κυκλική </a:t>
            </a:r>
            <a:r>
              <a:rPr lang="el-GR" sz="1200" dirty="0" err="1">
                <a:solidFill>
                  <a:schemeClr val="accent6">
                    <a:lumMod val="50000"/>
                  </a:schemeClr>
                </a:solidFill>
              </a:rPr>
              <a:t>Βιοικονομία</a:t>
            </a:r>
            <a:r>
              <a:rPr lang="el-GR" sz="1200" dirty="0">
                <a:solidFill>
                  <a:schemeClr val="accent6">
                    <a:lumMod val="50000"/>
                  </a:schemeClr>
                </a:solidFill>
              </a:rPr>
              <a:t> - </a:t>
            </a:r>
            <a:r>
              <a:rPr lang="el-GR" sz="1200" dirty="0" err="1">
                <a:solidFill>
                  <a:srgbClr val="FFC000"/>
                </a:solidFill>
              </a:rPr>
              <a:t>SmartBIC</a:t>
            </a:r>
            <a:r>
              <a:rPr lang="el-GR" sz="1200" dirty="0">
                <a:solidFill>
                  <a:schemeClr val="accent6">
                    <a:lumMod val="50000"/>
                  </a:schemeClr>
                </a:solidFill>
              </a:rPr>
              <a:t>»</a:t>
            </a:r>
          </a:p>
          <a:p>
            <a:endParaRPr lang="el-GR" dirty="0"/>
          </a:p>
        </p:txBody>
      </p:sp>
      <p:sp>
        <p:nvSpPr>
          <p:cNvPr id="6" name="Θέση αριθμού διαφάνειας 5"/>
          <p:cNvSpPr>
            <a:spLocks noGrp="1"/>
          </p:cNvSpPr>
          <p:nvPr>
            <p:ph type="sldNum" sz="quarter" idx="12"/>
          </p:nvPr>
        </p:nvSpPr>
        <p:spPr/>
        <p:txBody>
          <a:bodyPr/>
          <a:lstStyle/>
          <a:p>
            <a:fld id="{3F47B352-013F-4F9B-9ACA-C26096F41BDE}" type="slidenum">
              <a:rPr lang="el-GR" smtClean="0"/>
              <a:t>‹#›</a:t>
            </a:fld>
            <a:endParaRPr lang="el-GR" dirty="0"/>
          </a:p>
        </p:txBody>
      </p:sp>
      <p:pic>
        <p:nvPicPr>
          <p:cNvPr id="7" name="Εικόνα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676" y="-323219"/>
            <a:ext cx="1345324" cy="1345324"/>
          </a:xfrm>
          <a:prstGeom prst="rect">
            <a:avLst/>
          </a:prstGeom>
        </p:spPr>
      </p:pic>
      <p:pic>
        <p:nvPicPr>
          <p:cNvPr id="9" name="Εικόνα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10346" y="220718"/>
            <a:ext cx="1292772" cy="604594"/>
          </a:xfrm>
          <a:prstGeom prst="rect">
            <a:avLst/>
          </a:prstGeom>
        </p:spPr>
      </p:pic>
    </p:spTree>
    <p:extLst>
      <p:ext uri="{BB962C8B-B14F-4D97-AF65-F5344CB8AC3E}">
        <p14:creationId xmlns:p14="http://schemas.microsoft.com/office/powerpoint/2010/main" val="4294182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524310" y="2310675"/>
            <a:ext cx="10515600" cy="1325563"/>
          </a:xfrm>
        </p:spPr>
        <p:txBody>
          <a:bodyPr/>
          <a:lstStyle>
            <a:lvl1pPr algn="ctr">
              <a:defRPr baseline="0">
                <a:solidFill>
                  <a:schemeClr val="tx1">
                    <a:lumMod val="75000"/>
                    <a:lumOff val="25000"/>
                  </a:schemeClr>
                </a:solidFill>
              </a:defRPr>
            </a:lvl1pPr>
          </a:lstStyle>
          <a:p>
            <a:r>
              <a:rPr lang="el-GR" dirty="0"/>
              <a:t>Σας ευχαριστούμε για την προσοχή σας</a:t>
            </a:r>
          </a:p>
        </p:txBody>
      </p:sp>
      <p:sp>
        <p:nvSpPr>
          <p:cNvPr id="4" name="Θέση υποσέλιδου 3"/>
          <p:cNvSpPr>
            <a:spLocks noGrp="1"/>
          </p:cNvSpPr>
          <p:nvPr>
            <p:ph type="ftr" sz="quarter" idx="11"/>
          </p:nvPr>
        </p:nvSpPr>
        <p:spPr>
          <a:xfrm>
            <a:off x="838200" y="6356350"/>
            <a:ext cx="7315200" cy="365125"/>
          </a:xfrm>
        </p:spPr>
        <p:txBody>
          <a:bodyPr/>
          <a:lstStyle>
            <a:lvl1pPr>
              <a:defRPr>
                <a:solidFill>
                  <a:schemeClr val="bg1"/>
                </a:solidFill>
              </a:defRPr>
            </a:lvl1pPr>
          </a:lstStyle>
          <a:p>
            <a:r>
              <a:rPr lang="el-GR" dirty="0"/>
              <a:t>1η Επιστημονική - </a:t>
            </a:r>
            <a:r>
              <a:rPr lang="el-GR" dirty="0" err="1"/>
              <a:t>Eνημερωτική</a:t>
            </a:r>
            <a:r>
              <a:rPr lang="el-GR" dirty="0"/>
              <a:t> ημερίδα: «Ευφυής Γεωργία &amp; Κυκλική </a:t>
            </a:r>
            <a:r>
              <a:rPr lang="el-GR" dirty="0" err="1"/>
              <a:t>Βιοικονομία</a:t>
            </a:r>
            <a:r>
              <a:rPr lang="el-GR" dirty="0"/>
              <a:t> - </a:t>
            </a:r>
            <a:r>
              <a:rPr lang="el-GR" dirty="0" err="1"/>
              <a:t>SmartBIC</a:t>
            </a:r>
            <a:r>
              <a:rPr lang="el-GR" dirty="0"/>
              <a:t>»</a:t>
            </a:r>
          </a:p>
          <a:p>
            <a:endParaRPr lang="el-GR" dirty="0"/>
          </a:p>
        </p:txBody>
      </p:sp>
      <p:sp>
        <p:nvSpPr>
          <p:cNvPr id="5" name="Θέση αριθμού διαφάνειας 4"/>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104484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1260388" y="3047999"/>
            <a:ext cx="9872877" cy="1769686"/>
          </a:xfrm>
        </p:spPr>
        <p:txBody>
          <a:bodyPr anchor="b">
            <a:normAutofit/>
          </a:bodyPr>
          <a:lstStyle>
            <a:lvl1pPr algn="ctr">
              <a:defRPr sz="2000" b="1"/>
            </a:lvl1pPr>
          </a:lstStyle>
          <a:p>
            <a:r>
              <a:rPr lang="el-GR" dirty="0"/>
              <a:t>Η εργασία αυτή υλοποιήθηκε στο πλαίσιο της Πράξης «Ευφυής Γεωργία και Κυκλική </a:t>
            </a:r>
            <a:r>
              <a:rPr lang="el-GR" dirty="0" err="1"/>
              <a:t>Βιοοικονομία-SmartBIC</a:t>
            </a:r>
            <a:r>
              <a:rPr lang="el-GR" dirty="0"/>
              <a:t>» (MIS5047106) που εντάσσεται στη Δράση «Ενίσχυση των Υποδομών Έρευνας και Καινοτομίας» και χρηματοδοτείται από το Επιχειρησιακό Πρόγραμμα «Ανταγωνιστικότητα, Επιχειρηματικότητα και Καινοτομία» στο πλαίσιο του ΕΣΠΑ 2014-2020, με τη συγχρηματοδότηση της Ελλάδας και της Ευρωπαϊκής Ένωσης (Ευρωπαϊκό Ταμείο Περιφερειακής Ανάπτυξης).</a:t>
            </a:r>
          </a:p>
        </p:txBody>
      </p:sp>
      <p:sp>
        <p:nvSpPr>
          <p:cNvPr id="5" name="Θέση υποσέλιδου 4"/>
          <p:cNvSpPr>
            <a:spLocks noGrp="1"/>
          </p:cNvSpPr>
          <p:nvPr>
            <p:ph type="ftr" sz="quarter" idx="11"/>
          </p:nvPr>
        </p:nvSpPr>
        <p:spPr>
          <a:xfrm>
            <a:off x="831850" y="6356350"/>
            <a:ext cx="7282420" cy="365125"/>
          </a:xfrm>
        </p:spPr>
        <p:txBody>
          <a:bodyPr/>
          <a:lstStyle/>
          <a:p>
            <a:r>
              <a:rPr lang="en-US" dirty="0">
                <a:solidFill>
                  <a:schemeClr val="accent6">
                    <a:lumMod val="50000"/>
                  </a:schemeClr>
                </a:solidFill>
              </a:rPr>
              <a:t>1</a:t>
            </a:r>
            <a:r>
              <a:rPr lang="el-GR" baseline="30000" dirty="0">
                <a:solidFill>
                  <a:schemeClr val="accent6">
                    <a:lumMod val="50000"/>
                  </a:schemeClr>
                </a:solidFill>
              </a:rPr>
              <a:t>η</a:t>
            </a:r>
            <a:r>
              <a:rPr lang="el-GR" dirty="0">
                <a:solidFill>
                  <a:schemeClr val="accent6">
                    <a:lumMod val="50000"/>
                  </a:schemeClr>
                </a:solidFill>
              </a:rPr>
              <a:t> Επιστημονική - </a:t>
            </a:r>
            <a:r>
              <a:rPr lang="en-US" dirty="0">
                <a:solidFill>
                  <a:schemeClr val="accent6">
                    <a:lumMod val="50000"/>
                  </a:schemeClr>
                </a:solidFill>
              </a:rPr>
              <a:t>E</a:t>
            </a:r>
            <a:r>
              <a:rPr lang="el-GR" dirty="0" err="1">
                <a:solidFill>
                  <a:schemeClr val="accent6">
                    <a:lumMod val="50000"/>
                  </a:schemeClr>
                </a:solidFill>
              </a:rPr>
              <a:t>νημερωτική</a:t>
            </a:r>
            <a:r>
              <a:rPr lang="el-GR" dirty="0">
                <a:solidFill>
                  <a:schemeClr val="accent6">
                    <a:lumMod val="50000"/>
                  </a:schemeClr>
                </a:solidFill>
              </a:rPr>
              <a:t> ημερίδα: «Ευφυής Γεωργία &amp; Κυκλική </a:t>
            </a:r>
            <a:r>
              <a:rPr lang="el-GR" dirty="0" err="1">
                <a:solidFill>
                  <a:schemeClr val="accent6">
                    <a:lumMod val="50000"/>
                  </a:schemeClr>
                </a:solidFill>
              </a:rPr>
              <a:t>Βιοικονομία</a:t>
            </a:r>
            <a:r>
              <a:rPr lang="el-GR" dirty="0">
                <a:solidFill>
                  <a:schemeClr val="accent6">
                    <a:lumMod val="50000"/>
                  </a:schemeClr>
                </a:solidFill>
              </a:rPr>
              <a:t> - </a:t>
            </a:r>
            <a:r>
              <a:rPr lang="el-GR" dirty="0" err="1">
                <a:solidFill>
                  <a:srgbClr val="FFC000"/>
                </a:solidFill>
              </a:rPr>
              <a:t>SmartBIC</a:t>
            </a:r>
            <a:r>
              <a:rPr lang="el-GR" dirty="0">
                <a:solidFill>
                  <a:schemeClr val="accent6">
                    <a:lumMod val="50000"/>
                  </a:schemeClr>
                </a:solidFill>
              </a:rPr>
              <a:t>»</a:t>
            </a:r>
          </a:p>
          <a:p>
            <a:endParaRPr lang="el-GR" dirty="0"/>
          </a:p>
        </p:txBody>
      </p:sp>
      <p:sp>
        <p:nvSpPr>
          <p:cNvPr id="6" name="Θέση αριθμού διαφάνειας 5"/>
          <p:cNvSpPr>
            <a:spLocks noGrp="1"/>
          </p:cNvSpPr>
          <p:nvPr>
            <p:ph type="sldNum" sz="quarter" idx="12"/>
          </p:nvPr>
        </p:nvSpPr>
        <p:spPr/>
        <p:txBody>
          <a:bodyPr/>
          <a:lstStyle/>
          <a:p>
            <a:fld id="{3F47B352-013F-4F9B-9ACA-C26096F41BDE}" type="slidenum">
              <a:rPr lang="el-GR" smtClean="0"/>
              <a:t>‹#›</a:t>
            </a:fld>
            <a:endParaRPr lang="el-GR"/>
          </a:p>
        </p:txBody>
      </p:sp>
      <p:pic>
        <p:nvPicPr>
          <p:cNvPr id="1026" name="Picture 2" descr="ΠΛΑΙΣΙΟ_ΕΤΠΑ"/>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25794" y="5118736"/>
            <a:ext cx="4399005" cy="9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436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7" name="Θέση αριθμού διαφάνειας 6"/>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79159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endParaRPr lang="el-GR"/>
          </a:p>
        </p:txBody>
      </p:sp>
      <p:sp>
        <p:nvSpPr>
          <p:cNvPr id="8" name="Θέση υποσέλιδου 7"/>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9" name="Θέση αριθμού διαφάνειας 8"/>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68362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endParaRPr lang="el-GR"/>
          </a:p>
        </p:txBody>
      </p:sp>
      <p:sp>
        <p:nvSpPr>
          <p:cNvPr id="3" name="Θέση υποσέλιδου 2"/>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4" name="Θέση αριθμού διαφάνειας 3"/>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722988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7" name="Θέση αριθμού διαφάνειας 6"/>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3593718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7" name="Θέση αριθμού διαφάνειας 6"/>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4241339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6" name="Θέση αριθμού διαφάνειας 5"/>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74822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 </a:t>
            </a:r>
          </a:p>
        </p:txBody>
      </p:sp>
      <p:sp>
        <p:nvSpPr>
          <p:cNvPr id="6" name="Θέση αριθμού διαφάνειας 5"/>
          <p:cNvSpPr>
            <a:spLocks noGrp="1"/>
          </p:cNvSpPr>
          <p:nvPr>
            <p:ph type="sldNum" sz="quarter" idx="12"/>
          </p:nvPr>
        </p:nvSpPr>
        <p:spPr/>
        <p:txBody>
          <a:bodyPr/>
          <a:lstStyle/>
          <a:p>
            <a:fld id="{3F47B352-013F-4F9B-9ACA-C26096F41BDE}" type="slidenum">
              <a:rPr lang="el-GR" smtClean="0"/>
              <a:t>‹#›</a:t>
            </a:fld>
            <a:endParaRPr lang="el-GR"/>
          </a:p>
        </p:txBody>
      </p:sp>
    </p:spTree>
    <p:extLst>
      <p:ext uri="{BB962C8B-B14F-4D97-AF65-F5344CB8AC3E}">
        <p14:creationId xmlns:p14="http://schemas.microsoft.com/office/powerpoint/2010/main" val="2582705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1000">
              <a:schemeClr val="accent3">
                <a:lumMod val="60000"/>
                <a:lumOff val="40000"/>
              </a:schemeClr>
            </a:gs>
            <a:gs pos="74000">
              <a:schemeClr val="bg1"/>
            </a:gs>
            <a:gs pos="87000">
              <a:schemeClr val="bg1"/>
            </a:gs>
            <a:gs pos="99000">
              <a:schemeClr val="accent6">
                <a:lumMod val="5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1η Επιστημονική - Eνημερωτική ημερίδα: «Ευφυής Γεωργία &amp; Κυκλική Βιοικονομία - SmartBIC» </a:t>
            </a: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47B352-013F-4F9B-9ACA-C26096F41BDE}" type="slidenum">
              <a:rPr lang="el-GR" smtClean="0"/>
              <a:t>‹#›</a:t>
            </a:fld>
            <a:endParaRPr lang="el-GR"/>
          </a:p>
        </p:txBody>
      </p:sp>
    </p:spTree>
    <p:extLst>
      <p:ext uri="{BB962C8B-B14F-4D97-AF65-F5344CB8AC3E}">
        <p14:creationId xmlns:p14="http://schemas.microsoft.com/office/powerpoint/2010/main" val="220915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mvidali@aua.gr" TargetMode="External"/><Relationship Id="rId5" Type="http://schemas.openxmlformats.org/officeDocument/2006/relationships/hyperlink" Target="mailto:amenegaki@aua.gr"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676" y="-323219"/>
            <a:ext cx="1345324" cy="1345324"/>
          </a:xfrm>
          <a:prstGeom prst="rect">
            <a:avLst/>
          </a:prstGeom>
        </p:spPr>
      </p:pic>
      <p:sp>
        <p:nvSpPr>
          <p:cNvPr id="2" name="Υπότιτλος 1"/>
          <p:cNvSpPr>
            <a:spLocks noGrp="1"/>
          </p:cNvSpPr>
          <p:nvPr>
            <p:ph type="subTitle" idx="1"/>
          </p:nvPr>
        </p:nvSpPr>
        <p:spPr>
          <a:xfrm>
            <a:off x="1345324" y="84083"/>
            <a:ext cx="9017876" cy="1198179"/>
          </a:xfrm>
        </p:spPr>
        <p:txBody>
          <a:bodyPr vert="horz" lIns="91440" tIns="45720" rIns="91440" bIns="45720" rtlCol="0" anchor="t">
            <a:noAutofit/>
          </a:bodyPr>
          <a:lstStyle/>
          <a:p>
            <a:pPr>
              <a:lnSpc>
                <a:spcPct val="100000"/>
              </a:lnSpc>
            </a:pPr>
            <a:r>
              <a:rPr lang="en-US" sz="2800" dirty="0">
                <a:solidFill>
                  <a:schemeClr val="accent6">
                    <a:lumMod val="50000"/>
                  </a:schemeClr>
                </a:solidFill>
              </a:rPr>
              <a:t>2</a:t>
            </a:r>
            <a:r>
              <a:rPr lang="el-GR" sz="2800" baseline="30000" dirty="0">
                <a:solidFill>
                  <a:schemeClr val="accent6">
                    <a:lumMod val="50000"/>
                  </a:schemeClr>
                </a:solidFill>
              </a:rPr>
              <a:t>η</a:t>
            </a:r>
            <a:r>
              <a:rPr lang="el-GR" sz="2800" dirty="0">
                <a:solidFill>
                  <a:schemeClr val="accent6">
                    <a:lumMod val="50000"/>
                  </a:schemeClr>
                </a:solidFill>
              </a:rPr>
              <a:t> Επιστημονική - </a:t>
            </a:r>
            <a:r>
              <a:rPr lang="en-US" sz="2800" dirty="0">
                <a:solidFill>
                  <a:schemeClr val="accent6">
                    <a:lumMod val="50000"/>
                  </a:schemeClr>
                </a:solidFill>
              </a:rPr>
              <a:t>E</a:t>
            </a:r>
            <a:r>
              <a:rPr lang="el-GR" sz="2800" dirty="0" err="1">
                <a:solidFill>
                  <a:schemeClr val="accent6">
                    <a:lumMod val="50000"/>
                  </a:schemeClr>
                </a:solidFill>
              </a:rPr>
              <a:t>νημερωτική</a:t>
            </a:r>
            <a:r>
              <a:rPr lang="el-GR" sz="2800" dirty="0">
                <a:solidFill>
                  <a:schemeClr val="accent6">
                    <a:lumMod val="50000"/>
                  </a:schemeClr>
                </a:solidFill>
              </a:rPr>
              <a:t> ημερίδα:</a:t>
            </a:r>
          </a:p>
          <a:p>
            <a:pPr>
              <a:lnSpc>
                <a:spcPct val="100000"/>
              </a:lnSpc>
            </a:pPr>
            <a:r>
              <a:rPr lang="el-GR" sz="2800" dirty="0">
                <a:solidFill>
                  <a:schemeClr val="accent6">
                    <a:lumMod val="50000"/>
                  </a:schemeClr>
                </a:solidFill>
              </a:rPr>
              <a:t> «Ευφυής Γεωργία &amp; Κυκλική </a:t>
            </a:r>
            <a:r>
              <a:rPr lang="el-GR" sz="2800" dirty="0" err="1">
                <a:solidFill>
                  <a:schemeClr val="accent6">
                    <a:lumMod val="50000"/>
                  </a:schemeClr>
                </a:solidFill>
              </a:rPr>
              <a:t>Βιοικονομία</a:t>
            </a:r>
            <a:r>
              <a:rPr lang="el-GR" sz="2800" dirty="0">
                <a:solidFill>
                  <a:schemeClr val="accent6">
                    <a:lumMod val="50000"/>
                  </a:schemeClr>
                </a:solidFill>
              </a:rPr>
              <a:t> - </a:t>
            </a:r>
            <a:r>
              <a:rPr lang="el-GR" sz="2800" dirty="0" err="1">
                <a:solidFill>
                  <a:srgbClr val="FFC000"/>
                </a:solidFill>
              </a:rPr>
              <a:t>SmartBIC</a:t>
            </a:r>
            <a:r>
              <a:rPr lang="el-GR" sz="2800" dirty="0">
                <a:solidFill>
                  <a:schemeClr val="accent6">
                    <a:lumMod val="50000"/>
                  </a:schemeClr>
                </a:solidFill>
              </a:rPr>
              <a:t>»</a:t>
            </a:r>
          </a:p>
        </p:txBody>
      </p:sp>
      <p:pic>
        <p:nvPicPr>
          <p:cNvPr id="3"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0346" y="220718"/>
            <a:ext cx="1292772" cy="604594"/>
          </a:xfrm>
          <a:prstGeom prst="rect">
            <a:avLst/>
          </a:prstGeom>
        </p:spPr>
      </p:pic>
      <p:pic>
        <p:nvPicPr>
          <p:cNvPr id="4" name="Εικόνα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1" y="6214920"/>
            <a:ext cx="2886351" cy="575499"/>
          </a:xfrm>
          <a:prstGeom prst="rect">
            <a:avLst/>
          </a:prstGeom>
        </p:spPr>
      </p:pic>
      <p:sp>
        <p:nvSpPr>
          <p:cNvPr id="7" name="TextBox 6"/>
          <p:cNvSpPr txBox="1"/>
          <p:nvPr/>
        </p:nvSpPr>
        <p:spPr>
          <a:xfrm>
            <a:off x="40412" y="6421087"/>
            <a:ext cx="2967176" cy="369332"/>
          </a:xfrm>
          <a:prstGeom prst="rect">
            <a:avLst/>
          </a:prstGeom>
          <a:noFill/>
          <a:ln>
            <a:noFill/>
          </a:ln>
        </p:spPr>
        <p:txBody>
          <a:bodyPr wrap="square" lIns="91440" tIns="45720" rIns="91440" bIns="45720" rtlCol="0" anchor="t">
            <a:spAutoFit/>
          </a:bodyPr>
          <a:lstStyle/>
          <a:p>
            <a:r>
              <a:rPr lang="el-GR" dirty="0">
                <a:solidFill>
                  <a:schemeClr val="bg1"/>
                </a:solidFill>
                <a:effectLst>
                  <a:outerShdw blurRad="38100" dist="38100" dir="2700000" algn="tl">
                    <a:srgbClr val="000000">
                      <a:alpha val="43137"/>
                    </a:srgbClr>
                  </a:outerShdw>
                </a:effectLst>
              </a:rPr>
              <a:t>22 Νοεμβρίου 2022</a:t>
            </a:r>
          </a:p>
        </p:txBody>
      </p:sp>
      <p:sp>
        <p:nvSpPr>
          <p:cNvPr id="8" name="TextBox 7"/>
          <p:cNvSpPr txBox="1"/>
          <p:nvPr/>
        </p:nvSpPr>
        <p:spPr>
          <a:xfrm>
            <a:off x="645459" y="1680704"/>
            <a:ext cx="11026588" cy="1938992"/>
          </a:xfrm>
          <a:prstGeom prst="rect">
            <a:avLst/>
          </a:prstGeom>
          <a:noFill/>
        </p:spPr>
        <p:txBody>
          <a:bodyPr wrap="square" rtlCol="0">
            <a:spAutoFit/>
          </a:bodyPr>
          <a:lstStyle/>
          <a:p>
            <a:pPr algn="just"/>
            <a:r>
              <a:rPr lang="el-GR" sz="4000" b="1" dirty="0">
                <a:solidFill>
                  <a:schemeClr val="bg2">
                    <a:lumMod val="25000"/>
                  </a:schemeClr>
                </a:solidFill>
              </a:rPr>
              <a:t>Μέτρηση της παραγωγικότητα του ξενοδοχειακού 				τομέα στην Ελλάδα </a:t>
            </a:r>
          </a:p>
          <a:p>
            <a:pPr algn="just"/>
            <a:r>
              <a:rPr lang="el-GR" sz="4000" b="1" dirty="0">
                <a:solidFill>
                  <a:schemeClr val="bg2">
                    <a:lumMod val="25000"/>
                  </a:schemeClr>
                </a:solidFill>
              </a:rPr>
              <a:t>		και οι προσδιοριστικοί του παράγοντες</a:t>
            </a:r>
          </a:p>
        </p:txBody>
      </p:sp>
      <p:sp>
        <p:nvSpPr>
          <p:cNvPr id="9" name="TextBox 8"/>
          <p:cNvSpPr txBox="1"/>
          <p:nvPr/>
        </p:nvSpPr>
        <p:spPr>
          <a:xfrm>
            <a:off x="3159987" y="4128385"/>
            <a:ext cx="6934271" cy="646331"/>
          </a:xfrm>
          <a:prstGeom prst="rect">
            <a:avLst/>
          </a:prstGeom>
          <a:noFill/>
        </p:spPr>
        <p:txBody>
          <a:bodyPr wrap="square" rtlCol="0">
            <a:spAutoFit/>
          </a:bodyPr>
          <a:lstStyle/>
          <a:p>
            <a:r>
              <a:rPr lang="el-GR" sz="3600" dirty="0">
                <a:solidFill>
                  <a:schemeClr val="bg2">
                    <a:lumMod val="25000"/>
                  </a:schemeClr>
                </a:solidFill>
              </a:rPr>
              <a:t>Α. Μενεγάκη</a:t>
            </a:r>
            <a:r>
              <a:rPr lang="el-GR" sz="3600" baseline="30000" dirty="0">
                <a:solidFill>
                  <a:schemeClr val="bg2">
                    <a:lumMod val="25000"/>
                  </a:schemeClr>
                </a:solidFill>
              </a:rPr>
              <a:t>1</a:t>
            </a:r>
            <a:r>
              <a:rPr lang="el-GR" sz="3600" dirty="0">
                <a:solidFill>
                  <a:schemeClr val="bg2">
                    <a:lumMod val="25000"/>
                  </a:schemeClr>
                </a:solidFill>
              </a:rPr>
              <a:t> και Μ. Βιδάλη</a:t>
            </a:r>
            <a:r>
              <a:rPr lang="el-GR" sz="3600" baseline="30000" dirty="0">
                <a:solidFill>
                  <a:schemeClr val="bg2">
                    <a:lumMod val="25000"/>
                  </a:schemeClr>
                </a:solidFill>
              </a:rPr>
              <a:t>2</a:t>
            </a:r>
          </a:p>
        </p:txBody>
      </p:sp>
      <p:sp>
        <p:nvSpPr>
          <p:cNvPr id="5" name="Θέση υποσέλιδου 4"/>
          <p:cNvSpPr>
            <a:spLocks noGrp="1"/>
          </p:cNvSpPr>
          <p:nvPr>
            <p:ph type="ftr" sz="quarter" idx="11"/>
          </p:nvPr>
        </p:nvSpPr>
        <p:spPr/>
        <p:txBody>
          <a:bodyPr/>
          <a:lstStyle/>
          <a:p>
            <a:r>
              <a:rPr lang="el-GR" dirty="0">
                <a:solidFill>
                  <a:schemeClr val="bg1"/>
                </a:solidFill>
              </a:rPr>
              <a:t>2η Επιστημονική - </a:t>
            </a:r>
            <a:r>
              <a:rPr lang="el-GR" dirty="0" err="1">
                <a:solidFill>
                  <a:schemeClr val="bg1"/>
                </a:solidFill>
              </a:rPr>
              <a:t>Eνημερωτική</a:t>
            </a:r>
            <a:r>
              <a:rPr lang="el-GR" dirty="0">
                <a:solidFill>
                  <a:schemeClr val="bg1"/>
                </a:solidFill>
              </a:rPr>
              <a:t> ημερίδα: «Ευφυής Γεωργία &amp; Κυκλική </a:t>
            </a:r>
            <a:r>
              <a:rPr lang="el-GR" dirty="0" err="1">
                <a:solidFill>
                  <a:schemeClr val="bg1"/>
                </a:solidFill>
              </a:rPr>
              <a:t>Βιοικονομία</a:t>
            </a:r>
            <a:r>
              <a:rPr lang="el-GR" dirty="0">
                <a:solidFill>
                  <a:schemeClr val="bg1"/>
                </a:solidFill>
              </a:rPr>
              <a:t> - </a:t>
            </a:r>
            <a:r>
              <a:rPr lang="el-GR" dirty="0" err="1">
                <a:solidFill>
                  <a:schemeClr val="bg1"/>
                </a:solidFill>
              </a:rPr>
              <a:t>SmartBIC</a:t>
            </a:r>
            <a:r>
              <a:rPr lang="el-GR" dirty="0">
                <a:solidFill>
                  <a:schemeClr val="bg1"/>
                </a:solidFill>
              </a:rPr>
              <a:t>» </a:t>
            </a:r>
          </a:p>
        </p:txBody>
      </p:sp>
      <p:sp>
        <p:nvSpPr>
          <p:cNvPr id="10" name="TextBox 9">
            <a:extLst>
              <a:ext uri="{FF2B5EF4-FFF2-40B4-BE49-F238E27FC236}">
                <a16:creationId xmlns:a16="http://schemas.microsoft.com/office/drawing/2014/main" id="{5E63452F-1742-E74B-9723-B302E27B09FF}"/>
              </a:ext>
            </a:extLst>
          </p:cNvPr>
          <p:cNvSpPr txBox="1"/>
          <p:nvPr/>
        </p:nvSpPr>
        <p:spPr>
          <a:xfrm>
            <a:off x="1013012" y="5342964"/>
            <a:ext cx="7811369" cy="523220"/>
          </a:xfrm>
          <a:prstGeom prst="rect">
            <a:avLst/>
          </a:prstGeom>
          <a:noFill/>
        </p:spPr>
        <p:txBody>
          <a:bodyPr wrap="none" rtlCol="0">
            <a:spAutoFit/>
          </a:bodyPr>
          <a:lstStyle/>
          <a:p>
            <a:pPr marL="342900" indent="-342900">
              <a:buAutoNum type="arabicPeriod"/>
            </a:pPr>
            <a:r>
              <a:rPr lang="el-GR" sz="1400" dirty="0"/>
              <a:t>Αναπληρώτρια </a:t>
            </a:r>
            <a:r>
              <a:rPr lang="el-GR" sz="1400" dirty="0" err="1"/>
              <a:t>Καθήγητρια</a:t>
            </a:r>
            <a:r>
              <a:rPr lang="el-GR" sz="1400" dirty="0"/>
              <a:t>, Τμήμα Περιφερειακής και Οικονομικής Ανάπτυξης</a:t>
            </a:r>
            <a:r>
              <a:rPr lang="en-US" sz="1400" dirty="0"/>
              <a:t>, </a:t>
            </a:r>
            <a:r>
              <a:rPr lang="en-US" sz="1400" dirty="0">
                <a:hlinkClick r:id="rId5"/>
              </a:rPr>
              <a:t>amenegaki@aua.gr</a:t>
            </a:r>
            <a:endParaRPr lang="en-US" sz="1400" dirty="0"/>
          </a:p>
          <a:p>
            <a:pPr marL="342900" indent="-342900">
              <a:buAutoNum type="arabicPeriod"/>
            </a:pPr>
            <a:r>
              <a:rPr lang="el-GR" sz="1400" dirty="0"/>
              <a:t>Μεταδιδακτορική Ερευνήτρια, Τμήμα Περιφερειακής και Οικονομικής Ανάπτυξης, </a:t>
            </a:r>
            <a:r>
              <a:rPr lang="en-US" sz="1400" dirty="0">
                <a:hlinkClick r:id="rId6"/>
              </a:rPr>
              <a:t>mvidali@aua.gr</a:t>
            </a:r>
            <a:endParaRPr lang="en-US" sz="1400" dirty="0"/>
          </a:p>
        </p:txBody>
      </p:sp>
    </p:spTree>
    <p:extLst>
      <p:ext uri="{BB962C8B-B14F-4D97-AF65-F5344CB8AC3E}">
        <p14:creationId xmlns:p14="http://schemas.microsoft.com/office/powerpoint/2010/main" val="4013342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8860221" cy="1325563"/>
          </a:xfrm>
        </p:spPr>
        <p:txBody>
          <a:bodyPr>
            <a:normAutofit/>
          </a:bodyPr>
          <a:lstStyle/>
          <a:p>
            <a:pPr algn="ctr"/>
            <a:r>
              <a:rPr lang="el-GR" sz="4000" dirty="0"/>
              <a:t>Ο Τουρισμός σε αριθμούς</a:t>
            </a:r>
          </a:p>
        </p:txBody>
      </p:sp>
      <p:sp>
        <p:nvSpPr>
          <p:cNvPr id="3" name="Θέση περιεχομένου 2"/>
          <p:cNvSpPr>
            <a:spLocks noGrp="1"/>
          </p:cNvSpPr>
          <p:nvPr>
            <p:ph idx="1"/>
          </p:nvPr>
        </p:nvSpPr>
        <p:spPr>
          <a:xfrm>
            <a:off x="748553" y="1420624"/>
            <a:ext cx="10515600" cy="4351338"/>
          </a:xfrm>
        </p:spPr>
        <p:txBody>
          <a:bodyPr/>
          <a:lstStyle/>
          <a:p>
            <a:pPr marL="0" indent="0">
              <a:buNone/>
            </a:pPr>
            <a:r>
              <a:rPr lang="el-GR" dirty="0"/>
              <a:t>Σύμφωνα με τον ΣΕΤΕ το 2019:</a:t>
            </a:r>
          </a:p>
          <a:p>
            <a:pPr marL="0" indent="0">
              <a:buNone/>
            </a:pPr>
            <a:endParaRPr lang="el-GR" dirty="0"/>
          </a:p>
          <a:p>
            <a:r>
              <a:rPr lang="el-GR" dirty="0"/>
              <a:t>Συνολική συμμετοχή στο ΑΕΠ: 20.8%</a:t>
            </a:r>
          </a:p>
          <a:p>
            <a:r>
              <a:rPr lang="el-GR" dirty="0"/>
              <a:t>Συνολική συμμετοχή στην απασχόληση: 21.7% </a:t>
            </a:r>
          </a:p>
          <a:p>
            <a:r>
              <a:rPr lang="el-GR" dirty="0"/>
              <a:t>Συνολική απασχόληση: 846,200</a:t>
            </a:r>
          </a:p>
          <a:p>
            <a:r>
              <a:rPr lang="el-GR" dirty="0"/>
              <a:t>Έσοδα από τον εισερχόμενο τουρισμό: 17.7δισ €  </a:t>
            </a:r>
          </a:p>
          <a:p>
            <a:r>
              <a:rPr lang="el-GR" dirty="0"/>
              <a:t>Ξενοδοχειακή υποδομή: 10,121 ξενοδοχεία / 798,650 κλίνες</a:t>
            </a:r>
          </a:p>
          <a:p>
            <a:r>
              <a:rPr lang="el-GR" dirty="0"/>
              <a:t>Συγκέντρωση προσφοράς: 70% ξενοδοχειακών κλινών σε 4 περιοχές</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Tree>
    <p:extLst>
      <p:ext uri="{BB962C8B-B14F-4D97-AF65-F5344CB8AC3E}">
        <p14:creationId xmlns:p14="http://schemas.microsoft.com/office/powerpoint/2010/main" val="110576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922"/>
            <a:ext cx="8860221" cy="1325563"/>
          </a:xfrm>
        </p:spPr>
        <p:txBody>
          <a:bodyPr>
            <a:normAutofit/>
          </a:bodyPr>
          <a:lstStyle/>
          <a:p>
            <a:pPr algn="ctr"/>
            <a:r>
              <a:rPr lang="el-GR" sz="4000" dirty="0"/>
              <a:t>Χαρτογράφηση των υποδομών</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pic>
        <p:nvPicPr>
          <p:cNvPr id="8" name="Content Placeholder 7" descr="Map&#10;&#10;Description automatically generated">
            <a:extLst>
              <a:ext uri="{FF2B5EF4-FFF2-40B4-BE49-F238E27FC236}">
                <a16:creationId xmlns:a16="http://schemas.microsoft.com/office/drawing/2014/main" id="{BFB732C0-C39C-FEF7-C604-3171E8C939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3300" y="1038033"/>
            <a:ext cx="4429125" cy="4781934"/>
          </a:xfrm>
        </p:spPr>
      </p:pic>
    </p:spTree>
    <p:extLst>
      <p:ext uri="{BB962C8B-B14F-4D97-AF65-F5344CB8AC3E}">
        <p14:creationId xmlns:p14="http://schemas.microsoft.com/office/powerpoint/2010/main" val="165305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 στην Στερεά Ελλάδα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pic>
        <p:nvPicPr>
          <p:cNvPr id="7" name="Content Placeholder 6" descr="Map&#10;&#10;Description automatically generated">
            <a:extLst>
              <a:ext uri="{FF2B5EF4-FFF2-40B4-BE49-F238E27FC236}">
                <a16:creationId xmlns:a16="http://schemas.microsoft.com/office/drawing/2014/main" id="{4CF2AD97-124F-DDEA-9580-69ABFF5899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6259" y="1300956"/>
            <a:ext cx="4112416" cy="4571032"/>
          </a:xfrm>
        </p:spPr>
      </p:pic>
    </p:spTree>
    <p:extLst>
      <p:ext uri="{BB962C8B-B14F-4D97-AF65-F5344CB8AC3E}">
        <p14:creationId xmlns:p14="http://schemas.microsoft.com/office/powerpoint/2010/main" val="2045834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Πληρότητα ανά περιφέρεια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pic>
        <p:nvPicPr>
          <p:cNvPr id="8" name="Content Placeholder 7" descr="Chart, line chart&#10;&#10;Description automatically generated">
            <a:extLst>
              <a:ext uri="{FF2B5EF4-FFF2-40B4-BE49-F238E27FC236}">
                <a16:creationId xmlns:a16="http://schemas.microsoft.com/office/drawing/2014/main" id="{8ED18F8F-725E-D674-51BC-0F5EE125DB2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3024" y="1359460"/>
            <a:ext cx="9817012" cy="4351338"/>
          </a:xfrm>
        </p:spPr>
      </p:pic>
    </p:spTree>
    <p:extLst>
      <p:ext uri="{BB962C8B-B14F-4D97-AF65-F5344CB8AC3E}">
        <p14:creationId xmlns:p14="http://schemas.microsoft.com/office/powerpoint/2010/main" val="105889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Πληρότητα στην Στερεά Ελλάδα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pic>
        <p:nvPicPr>
          <p:cNvPr id="8" name="Content Placeholder 7" descr="Chart, line chart&#10;&#10;Description automatically generated">
            <a:extLst>
              <a:ext uri="{FF2B5EF4-FFF2-40B4-BE49-F238E27FC236}">
                <a16:creationId xmlns:a16="http://schemas.microsoft.com/office/drawing/2014/main" id="{25883A0B-3529-CEFD-DBD1-BD87B757F8F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4516" y="1462087"/>
            <a:ext cx="9822968" cy="3674261"/>
          </a:xfrm>
        </p:spPr>
      </p:pic>
    </p:spTree>
    <p:extLst>
      <p:ext uri="{BB962C8B-B14F-4D97-AF65-F5344CB8AC3E}">
        <p14:creationId xmlns:p14="http://schemas.microsoft.com/office/powerpoint/2010/main" val="3483208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Ερευνητικά ερωτήματα - Στόχοι</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5" name="Content Placeholder 4">
            <a:extLst>
              <a:ext uri="{FF2B5EF4-FFF2-40B4-BE49-F238E27FC236}">
                <a16:creationId xmlns:a16="http://schemas.microsoft.com/office/drawing/2014/main" id="{A145445E-149D-B9DD-A012-52BA0D2BA47C}"/>
              </a:ext>
            </a:extLst>
          </p:cNvPr>
          <p:cNvSpPr>
            <a:spLocks noGrp="1"/>
          </p:cNvSpPr>
          <p:nvPr>
            <p:ph idx="1"/>
          </p:nvPr>
        </p:nvSpPr>
        <p:spPr>
          <a:xfrm>
            <a:off x="714375" y="1253331"/>
            <a:ext cx="10515600" cy="4351338"/>
          </a:xfrm>
        </p:spPr>
        <p:txBody>
          <a:bodyPr>
            <a:normAutofit fontScale="92500"/>
          </a:bodyPr>
          <a:lstStyle/>
          <a:p>
            <a:pPr algn="just"/>
            <a:r>
              <a:rPr lang="el-GR" dirty="0"/>
              <a:t>Με βάση τα παραπάνω στοιχεία, ο τουρισμός παίζει σημαντικό ρόλο στην οικονομική ανάπτυξη της Ελλάδας. Η Στερεά Ελλάδα, ωστόσο, έχει μικρή συνεισφορά σε σχέση με τις υπόλοιπες περιφέρειες. Ωστόσο, αυτό δεν οφείλεται στην έλλειψη των υποδομών που θα μπορούσαν να προσελκύσουν περισσότερο εσωτερικό κι εξωτερικό τουρισμό. Επομένως, υπάρχει περιθώριο για περισσότερη διερεύνηση.</a:t>
            </a:r>
          </a:p>
          <a:p>
            <a:pPr marL="0" indent="0" algn="just">
              <a:buNone/>
            </a:pPr>
            <a:r>
              <a:rPr lang="el-GR" dirty="0"/>
              <a:t> </a:t>
            </a:r>
          </a:p>
          <a:p>
            <a:pPr algn="just"/>
            <a:r>
              <a:rPr lang="el-GR" dirty="0"/>
              <a:t> Ένας από τους σημαντικότερους παράγοντες που επηρεάζουν την οικονομική ανάπτυξη είναι η παραγωγικότητα. Ενισχύοντας την παραγωγικότητα των τουριστικών επιχειρήσεων θα ενισχυθεί η ανάπτυξη του τουρισμού.</a:t>
            </a:r>
            <a:endParaRPr lang="en-US" dirty="0"/>
          </a:p>
        </p:txBody>
      </p:sp>
    </p:spTree>
    <p:extLst>
      <p:ext uri="{BB962C8B-B14F-4D97-AF65-F5344CB8AC3E}">
        <p14:creationId xmlns:p14="http://schemas.microsoft.com/office/powerpoint/2010/main" val="135340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Ερευνητικά ερωτήματα - Στόχοι</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5" name="Content Placeholder 4">
            <a:extLst>
              <a:ext uri="{FF2B5EF4-FFF2-40B4-BE49-F238E27FC236}">
                <a16:creationId xmlns:a16="http://schemas.microsoft.com/office/drawing/2014/main" id="{A145445E-149D-B9DD-A012-52BA0D2BA47C}"/>
              </a:ext>
            </a:extLst>
          </p:cNvPr>
          <p:cNvSpPr>
            <a:spLocks noGrp="1"/>
          </p:cNvSpPr>
          <p:nvPr>
            <p:ph idx="1"/>
          </p:nvPr>
        </p:nvSpPr>
        <p:spPr>
          <a:xfrm>
            <a:off x="714375" y="1253331"/>
            <a:ext cx="10515600" cy="4351338"/>
          </a:xfrm>
        </p:spPr>
        <p:txBody>
          <a:bodyPr>
            <a:normAutofit fontScale="92500" lnSpcReduction="10000"/>
          </a:bodyPr>
          <a:lstStyle/>
          <a:p>
            <a:pPr marL="0" indent="0" algn="just">
              <a:buNone/>
            </a:pPr>
            <a:r>
              <a:rPr lang="el-GR" dirty="0"/>
              <a:t>Επομένως, η συγκεκριμένη έρευνα έχει στόχο:</a:t>
            </a:r>
          </a:p>
          <a:p>
            <a:pPr marL="0" indent="0" algn="just">
              <a:buNone/>
            </a:pPr>
            <a:endParaRPr lang="el-GR" dirty="0"/>
          </a:p>
          <a:p>
            <a:pPr algn="just"/>
            <a:r>
              <a:rPr lang="el-GR" dirty="0"/>
              <a:t>Να μετρήσει την παραγωγικότητα και αποτελεσματικότητα των τουριστικών επιχειρήσεων στην Ελλάδα σε επίπεδο περιφέρειας</a:t>
            </a:r>
          </a:p>
          <a:p>
            <a:pPr algn="just"/>
            <a:r>
              <a:rPr lang="el-GR" dirty="0"/>
              <a:t>Να εξερευνήσει τα χαρακτηριστικά των επιχειρήσεων που έχουν καλύτερη αποδοτικότητα</a:t>
            </a:r>
          </a:p>
          <a:p>
            <a:pPr algn="just"/>
            <a:r>
              <a:rPr lang="el-GR" dirty="0"/>
              <a:t>Να διερευνήσει πιθανούς παράγοντες που επηρεάζουν την παραγωγικότητα και αποτελεσματικότητα</a:t>
            </a:r>
          </a:p>
          <a:p>
            <a:pPr algn="just"/>
            <a:r>
              <a:rPr lang="el-GR" dirty="0"/>
              <a:t>Να διερευνήσει την πιθανή συνεισφορά (ρόλο) του </a:t>
            </a:r>
            <a:r>
              <a:rPr lang="el-GR" dirty="0" err="1"/>
              <a:t>αγροτουρισμού</a:t>
            </a:r>
            <a:r>
              <a:rPr lang="el-GR" dirty="0"/>
              <a:t> στην βελτίωση της παραγωγικότητας και ανάπτυξης του τουρισμού στην Στερεά Ελλάδα</a:t>
            </a:r>
            <a:endParaRPr lang="en-US" dirty="0"/>
          </a:p>
        </p:txBody>
      </p:sp>
    </p:spTree>
    <p:extLst>
      <p:ext uri="{BB962C8B-B14F-4D97-AF65-F5344CB8AC3E}">
        <p14:creationId xmlns:p14="http://schemas.microsoft.com/office/powerpoint/2010/main" val="355327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Μεθοδολογία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5" name="Content Placeholder 4">
            <a:extLst>
              <a:ext uri="{FF2B5EF4-FFF2-40B4-BE49-F238E27FC236}">
                <a16:creationId xmlns:a16="http://schemas.microsoft.com/office/drawing/2014/main" id="{A145445E-149D-B9DD-A012-52BA0D2BA47C}"/>
              </a:ext>
            </a:extLst>
          </p:cNvPr>
          <p:cNvSpPr>
            <a:spLocks noGrp="1"/>
          </p:cNvSpPr>
          <p:nvPr>
            <p:ph idx="1"/>
          </p:nvPr>
        </p:nvSpPr>
        <p:spPr>
          <a:xfrm>
            <a:off x="585787" y="1130393"/>
            <a:ext cx="11020426" cy="4351338"/>
          </a:xfrm>
        </p:spPr>
        <p:txBody>
          <a:bodyPr>
            <a:noAutofit/>
          </a:bodyPr>
          <a:lstStyle/>
          <a:p>
            <a:pPr marL="0" indent="0" algn="just">
              <a:buNone/>
            </a:pPr>
            <a:r>
              <a:rPr lang="el-GR" sz="2600" dirty="0"/>
              <a:t>Η μεθοδολογία που χρησιμοποιούμε στην συγκεκριμένη έρευνα μας επιτρέπει να μετρήσουμε την μεταβολή της παραγωγικότητας ανά έτος. Για να μετρήσουμε την παραγωγικότητα εκτιμούμε με την βοήθεια ενός οικονομετρικού υποδείγματος την καμπύλη παραγωγής κάθε εταιρείας για κάθε έτος.</a:t>
            </a:r>
          </a:p>
          <a:p>
            <a:pPr algn="just"/>
            <a:r>
              <a:rPr lang="en-US" sz="2600" dirty="0"/>
              <a:t>Stochastic frontier with time varying inefficiency</a:t>
            </a:r>
          </a:p>
          <a:p>
            <a:pPr algn="just"/>
            <a:r>
              <a:rPr lang="el-GR" sz="2600" dirty="0"/>
              <a:t>Μέθοδος εκτίμησης: Μέγιστη </a:t>
            </a:r>
            <a:r>
              <a:rPr lang="el-GR" sz="2600" dirty="0" err="1"/>
              <a:t>πιθανοφάνεια</a:t>
            </a:r>
            <a:r>
              <a:rPr lang="el-GR" sz="2600" dirty="0"/>
              <a:t> (</a:t>
            </a:r>
            <a:r>
              <a:rPr lang="en-US" sz="2600" dirty="0"/>
              <a:t>ML)</a:t>
            </a:r>
          </a:p>
          <a:p>
            <a:pPr algn="just"/>
            <a:r>
              <a:rPr lang="el-GR" sz="2600" dirty="0"/>
              <a:t>Η μεταβολή της παραγωγικότητας (</a:t>
            </a:r>
            <a:r>
              <a:rPr lang="en-US" sz="2600" dirty="0"/>
              <a:t>TFP change) </a:t>
            </a:r>
            <a:r>
              <a:rPr lang="el-GR" sz="2600" dirty="0"/>
              <a:t>αποτελείται από τρία μέρη:</a:t>
            </a:r>
          </a:p>
          <a:p>
            <a:pPr marL="971550" lvl="1" indent="-514350" algn="just">
              <a:buClr>
                <a:schemeClr val="tx1"/>
              </a:buClr>
              <a:buFont typeface="+mj-lt"/>
              <a:buAutoNum type="arabicPeriod"/>
            </a:pPr>
            <a:r>
              <a:rPr lang="en-US" sz="2000" b="1" dirty="0">
                <a:solidFill>
                  <a:schemeClr val="accent6">
                    <a:lumMod val="75000"/>
                  </a:schemeClr>
                </a:solidFill>
              </a:rPr>
              <a:t>Scale component</a:t>
            </a:r>
            <a:r>
              <a:rPr lang="en-US" sz="2000" dirty="0">
                <a:solidFill>
                  <a:schemeClr val="accent6">
                    <a:lumMod val="75000"/>
                  </a:schemeClr>
                </a:solidFill>
              </a:rPr>
              <a:t>: </a:t>
            </a:r>
            <a:r>
              <a:rPr lang="el-GR" sz="2000" dirty="0"/>
              <a:t>οικονομίες κλίμακος δηλ. την τάση του μακροχρόνιου μέσου συνολικού κόστους να ↓όταν ↑η ποσότητα της παραγωγής.</a:t>
            </a:r>
          </a:p>
          <a:p>
            <a:pPr marL="971550" lvl="1" indent="-514350" algn="just">
              <a:buClr>
                <a:schemeClr val="tx1"/>
              </a:buClr>
              <a:buFont typeface="+mj-lt"/>
              <a:buAutoNum type="arabicPeriod"/>
            </a:pPr>
            <a:r>
              <a:rPr lang="en-US" sz="2000" b="1" dirty="0">
                <a:solidFill>
                  <a:schemeClr val="accent6">
                    <a:lumMod val="75000"/>
                  </a:schemeClr>
                </a:solidFill>
              </a:rPr>
              <a:t>Technical change: </a:t>
            </a:r>
            <a:r>
              <a:rPr lang="el-GR" sz="2000" dirty="0"/>
              <a:t>δηλ. την μεταβολή στην παραγόμενη ποσότητα χρησιμοποιώντας την ίδια ποσότητα εισροών πχ μεταβολή λόγω τεχνολογικής προόδου ή καλύτερης οργάνωσης κτλ.</a:t>
            </a:r>
          </a:p>
          <a:p>
            <a:pPr marL="971550" lvl="1" indent="-514350" algn="just">
              <a:buClr>
                <a:schemeClr val="tx1"/>
              </a:buClr>
              <a:buFont typeface="+mj-lt"/>
              <a:buAutoNum type="arabicPeriod"/>
            </a:pPr>
            <a:r>
              <a:rPr lang="en-US" sz="2000" b="1" dirty="0">
                <a:solidFill>
                  <a:schemeClr val="accent6">
                    <a:lumMod val="75000"/>
                  </a:schemeClr>
                </a:solidFill>
              </a:rPr>
              <a:t>Technical efficiency change: </a:t>
            </a:r>
            <a:r>
              <a:rPr lang="el-GR" sz="2000" dirty="0"/>
              <a:t>δηλ. την μεταβολή στην αποτελεσματικότητα</a:t>
            </a:r>
          </a:p>
        </p:txBody>
      </p:sp>
    </p:spTree>
    <p:extLst>
      <p:ext uri="{BB962C8B-B14F-4D97-AF65-F5344CB8AC3E}">
        <p14:creationId xmlns:p14="http://schemas.microsoft.com/office/powerpoint/2010/main" val="274169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Μεθοδολογία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5" name="Content Placeholder 4">
            <a:extLst>
              <a:ext uri="{FF2B5EF4-FFF2-40B4-BE49-F238E27FC236}">
                <a16:creationId xmlns:a16="http://schemas.microsoft.com/office/drawing/2014/main" id="{A145445E-149D-B9DD-A012-52BA0D2BA47C}"/>
              </a:ext>
            </a:extLst>
          </p:cNvPr>
          <p:cNvSpPr>
            <a:spLocks noGrp="1"/>
          </p:cNvSpPr>
          <p:nvPr>
            <p:ph idx="1"/>
          </p:nvPr>
        </p:nvSpPr>
        <p:spPr>
          <a:xfrm>
            <a:off x="675781" y="1727339"/>
            <a:ext cx="11020426" cy="3181631"/>
          </a:xfrm>
        </p:spPr>
        <p:txBody>
          <a:bodyPr>
            <a:normAutofit/>
          </a:bodyPr>
          <a:lstStyle/>
          <a:p>
            <a:pPr marL="0" indent="0" algn="just">
              <a:buNone/>
            </a:pPr>
            <a:r>
              <a:rPr lang="el-GR" sz="2600" b="1" dirty="0">
                <a:solidFill>
                  <a:schemeClr val="accent6">
                    <a:lumMod val="75000"/>
                  </a:schemeClr>
                </a:solidFill>
              </a:rPr>
              <a:t>Technical efficiency </a:t>
            </a:r>
            <a:r>
              <a:rPr lang="el-GR" sz="2600" dirty="0"/>
              <a:t>σημαίνει ότι καμία από τις εισροές δεν πάει χαμένη. Δηλαδή όλες οι χρησιμοποιούμενες εισροές μετατρέπονται σε παραγόμενο προϊόν μέσω της συνάρτησης παραγωγής. Δεδομένης της ποσότητας των εισροών η επιχείρηση παράγει το μέγιστο προϊόν που μπορεί. Αυτό, στην πραγματικότητα, μπορεί να μην αληθεύει λόγω π.χ. κακής διαχείρισης των εισροών, κακής οργάνωσης, ή λόγω ατελειών στην αγορά κτλ.</a:t>
            </a:r>
          </a:p>
        </p:txBody>
      </p:sp>
    </p:spTree>
    <p:extLst>
      <p:ext uri="{BB962C8B-B14F-4D97-AF65-F5344CB8AC3E}">
        <p14:creationId xmlns:p14="http://schemas.microsoft.com/office/powerpoint/2010/main" val="2650210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Δεδομένα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5" name="Content Placeholder 4">
            <a:extLst>
              <a:ext uri="{FF2B5EF4-FFF2-40B4-BE49-F238E27FC236}">
                <a16:creationId xmlns:a16="http://schemas.microsoft.com/office/drawing/2014/main" id="{A145445E-149D-B9DD-A012-52BA0D2BA47C}"/>
              </a:ext>
            </a:extLst>
          </p:cNvPr>
          <p:cNvSpPr>
            <a:spLocks noGrp="1"/>
          </p:cNvSpPr>
          <p:nvPr>
            <p:ph idx="1"/>
          </p:nvPr>
        </p:nvSpPr>
        <p:spPr>
          <a:xfrm>
            <a:off x="675781" y="1838184"/>
            <a:ext cx="11020426" cy="3181631"/>
          </a:xfrm>
        </p:spPr>
        <p:txBody>
          <a:bodyPr>
            <a:normAutofit/>
          </a:bodyPr>
          <a:lstStyle/>
          <a:p>
            <a:pPr algn="just"/>
            <a:r>
              <a:rPr lang="el-GR" sz="2600" dirty="0"/>
              <a:t>Πηγή δεδομένων: </a:t>
            </a:r>
            <a:r>
              <a:rPr lang="fr-FR" sz="2600" dirty="0"/>
              <a:t>IC</a:t>
            </a:r>
            <a:r>
              <a:rPr lang="en-US" sz="2600" dirty="0"/>
              <a:t>AP</a:t>
            </a:r>
            <a:r>
              <a:rPr lang="el-GR" sz="2600" dirty="0"/>
              <a:t> (Στοιχεία Ισολογισμών)</a:t>
            </a:r>
            <a:endParaRPr lang="en-US" sz="2600" dirty="0"/>
          </a:p>
          <a:p>
            <a:pPr algn="just"/>
            <a:r>
              <a:rPr lang="el-GR" sz="2600" dirty="0"/>
              <a:t>Περίοδος: 2005-2019</a:t>
            </a:r>
          </a:p>
          <a:p>
            <a:pPr algn="just"/>
            <a:r>
              <a:rPr lang="el-GR" sz="2600" dirty="0"/>
              <a:t>Αριθμός ξενοδοχείων: 2,453</a:t>
            </a:r>
          </a:p>
          <a:p>
            <a:pPr algn="just"/>
            <a:r>
              <a:rPr lang="el-GR" sz="2600" dirty="0"/>
              <a:t>Σύνολο </a:t>
            </a:r>
            <a:r>
              <a:rPr lang="el-GR" sz="2600" dirty="0" err="1"/>
              <a:t>πανελ</a:t>
            </a:r>
            <a:r>
              <a:rPr lang="el-GR" sz="2600" dirty="0"/>
              <a:t>: 7,218 παρ.</a:t>
            </a:r>
          </a:p>
        </p:txBody>
      </p:sp>
    </p:spTree>
    <p:extLst>
      <p:ext uri="{BB962C8B-B14F-4D97-AF65-F5344CB8AC3E}">
        <p14:creationId xmlns:p14="http://schemas.microsoft.com/office/powerpoint/2010/main" val="1141481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4"/>
            <a:ext cx="9040211" cy="1325563"/>
          </a:xfrm>
        </p:spPr>
        <p:txBody>
          <a:bodyPr>
            <a:normAutofit/>
          </a:bodyPr>
          <a:lstStyle/>
          <a:p>
            <a:pPr algn="ctr"/>
            <a:r>
              <a:rPr lang="el-GR" sz="4000" dirty="0"/>
              <a:t>Δεδομένα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graphicFrame>
        <p:nvGraphicFramePr>
          <p:cNvPr id="3" name="Table 5">
            <a:extLst>
              <a:ext uri="{FF2B5EF4-FFF2-40B4-BE49-F238E27FC236}">
                <a16:creationId xmlns:a16="http://schemas.microsoft.com/office/drawing/2014/main" id="{725BCE95-F9DD-E05D-9B49-1350BA854AFB}"/>
              </a:ext>
            </a:extLst>
          </p:cNvPr>
          <p:cNvGraphicFramePr>
            <a:graphicFrameLocks noGrp="1"/>
          </p:cNvGraphicFramePr>
          <p:nvPr>
            <p:ph idx="1"/>
            <p:extLst>
              <p:ext uri="{D42A27DB-BD31-4B8C-83A1-F6EECF244321}">
                <p14:modId xmlns:p14="http://schemas.microsoft.com/office/powerpoint/2010/main" val="180713153"/>
              </p:ext>
            </p:extLst>
          </p:nvPr>
        </p:nvGraphicFramePr>
        <p:xfrm>
          <a:off x="775447" y="1766887"/>
          <a:ext cx="10515600" cy="741680"/>
        </p:xfrm>
        <a:graphic>
          <a:graphicData uri="http://schemas.openxmlformats.org/drawingml/2006/table">
            <a:tbl>
              <a:tblPr firstRow="1" bandRow="1">
                <a:tableStyleId>{93296810-A885-4BE3-A3E7-6D5BEEA58F35}</a:tableStyleId>
              </a:tblPr>
              <a:tblGrid>
                <a:gridCol w="2628900">
                  <a:extLst>
                    <a:ext uri="{9D8B030D-6E8A-4147-A177-3AD203B41FA5}">
                      <a16:colId xmlns:a16="http://schemas.microsoft.com/office/drawing/2014/main" val="832939663"/>
                    </a:ext>
                  </a:extLst>
                </a:gridCol>
                <a:gridCol w="2628900">
                  <a:extLst>
                    <a:ext uri="{9D8B030D-6E8A-4147-A177-3AD203B41FA5}">
                      <a16:colId xmlns:a16="http://schemas.microsoft.com/office/drawing/2014/main" val="1227708997"/>
                    </a:ext>
                  </a:extLst>
                </a:gridCol>
                <a:gridCol w="2628900">
                  <a:extLst>
                    <a:ext uri="{9D8B030D-6E8A-4147-A177-3AD203B41FA5}">
                      <a16:colId xmlns:a16="http://schemas.microsoft.com/office/drawing/2014/main" val="143392661"/>
                    </a:ext>
                  </a:extLst>
                </a:gridCol>
                <a:gridCol w="2628900">
                  <a:extLst>
                    <a:ext uri="{9D8B030D-6E8A-4147-A177-3AD203B41FA5}">
                      <a16:colId xmlns:a16="http://schemas.microsoft.com/office/drawing/2014/main" val="343077710"/>
                    </a:ext>
                  </a:extLst>
                </a:gridCol>
              </a:tblGrid>
              <a:tr h="370840">
                <a:tc>
                  <a:txBody>
                    <a:bodyPr/>
                    <a:lstStyle/>
                    <a:p>
                      <a:endParaRPr lang="en-US" dirty="0"/>
                    </a:p>
                  </a:txBody>
                  <a:tcPr/>
                </a:tc>
                <a:tc>
                  <a:txBody>
                    <a:bodyPr/>
                    <a:lstStyle/>
                    <a:p>
                      <a:pPr algn="ctr"/>
                      <a:r>
                        <a:rPr lang="en-US" dirty="0"/>
                        <a:t>Mean</a:t>
                      </a:r>
                    </a:p>
                  </a:txBody>
                  <a:tcPr/>
                </a:tc>
                <a:tc>
                  <a:txBody>
                    <a:bodyPr/>
                    <a:lstStyle/>
                    <a:p>
                      <a:pPr algn="ctr"/>
                      <a:r>
                        <a:rPr lang="en-US" dirty="0"/>
                        <a:t>Min</a:t>
                      </a:r>
                    </a:p>
                  </a:txBody>
                  <a:tcPr/>
                </a:tc>
                <a:tc>
                  <a:txBody>
                    <a:bodyPr/>
                    <a:lstStyle/>
                    <a:p>
                      <a:pPr algn="ctr"/>
                      <a:r>
                        <a:rPr lang="en-US" dirty="0"/>
                        <a:t>Max</a:t>
                      </a:r>
                    </a:p>
                  </a:txBody>
                  <a:tcPr/>
                </a:tc>
                <a:extLst>
                  <a:ext uri="{0D108BD9-81ED-4DB2-BD59-A6C34878D82A}">
                    <a16:rowId xmlns:a16="http://schemas.microsoft.com/office/drawing/2014/main" val="1730085557"/>
                  </a:ext>
                </a:extLst>
              </a:tr>
              <a:tr h="370840">
                <a:tc>
                  <a:txBody>
                    <a:bodyPr/>
                    <a:lstStyle/>
                    <a:p>
                      <a:r>
                        <a:rPr lang="fr-FR" dirty="0" err="1"/>
                        <a:t>Fir</a:t>
                      </a:r>
                      <a:r>
                        <a:rPr lang="en-US" dirty="0"/>
                        <a:t>m age</a:t>
                      </a:r>
                    </a:p>
                  </a:txBody>
                  <a:tcPr/>
                </a:tc>
                <a:tc>
                  <a:txBody>
                    <a:bodyPr/>
                    <a:lstStyle/>
                    <a:p>
                      <a:pPr algn="ctr"/>
                      <a:r>
                        <a:rPr lang="en-US" dirty="0"/>
                        <a:t>38</a:t>
                      </a:r>
                    </a:p>
                  </a:txBody>
                  <a:tcPr/>
                </a:tc>
                <a:tc>
                  <a:txBody>
                    <a:bodyPr/>
                    <a:lstStyle/>
                    <a:p>
                      <a:pPr algn="ctr"/>
                      <a:r>
                        <a:rPr lang="en-US" dirty="0"/>
                        <a:t>2</a:t>
                      </a:r>
                    </a:p>
                  </a:txBody>
                  <a:tcPr/>
                </a:tc>
                <a:tc>
                  <a:txBody>
                    <a:bodyPr/>
                    <a:lstStyle/>
                    <a:p>
                      <a:pPr algn="ctr"/>
                      <a:r>
                        <a:rPr lang="en-US" dirty="0"/>
                        <a:t>120</a:t>
                      </a:r>
                    </a:p>
                  </a:txBody>
                  <a:tcPr/>
                </a:tc>
                <a:extLst>
                  <a:ext uri="{0D108BD9-81ED-4DB2-BD59-A6C34878D82A}">
                    <a16:rowId xmlns:a16="http://schemas.microsoft.com/office/drawing/2014/main" val="1038425709"/>
                  </a:ext>
                </a:extLst>
              </a:tr>
            </a:tbl>
          </a:graphicData>
        </a:graphic>
      </p:graphicFrame>
      <p:sp>
        <p:nvSpPr>
          <p:cNvPr id="6" name="TextBox 5">
            <a:extLst>
              <a:ext uri="{FF2B5EF4-FFF2-40B4-BE49-F238E27FC236}">
                <a16:creationId xmlns:a16="http://schemas.microsoft.com/office/drawing/2014/main" id="{B9AA4F0A-5CDA-7052-52FD-366C5E3C6D38}"/>
              </a:ext>
            </a:extLst>
          </p:cNvPr>
          <p:cNvSpPr txBox="1"/>
          <p:nvPr/>
        </p:nvSpPr>
        <p:spPr>
          <a:xfrm>
            <a:off x="708210" y="1429821"/>
            <a:ext cx="3406589" cy="369332"/>
          </a:xfrm>
          <a:prstGeom prst="rect">
            <a:avLst/>
          </a:prstGeom>
          <a:noFill/>
        </p:spPr>
        <p:txBody>
          <a:bodyPr wrap="square" rtlCol="0">
            <a:spAutoFit/>
          </a:bodyPr>
          <a:lstStyle/>
          <a:p>
            <a:r>
              <a:rPr lang="en-US" b="1" dirty="0"/>
              <a:t>Table 1: </a:t>
            </a:r>
            <a:r>
              <a:rPr lang="en-US" dirty="0"/>
              <a:t>Sample Characteristics A</a:t>
            </a:r>
          </a:p>
        </p:txBody>
      </p:sp>
      <p:graphicFrame>
        <p:nvGraphicFramePr>
          <p:cNvPr id="7" name="Table 7">
            <a:extLst>
              <a:ext uri="{FF2B5EF4-FFF2-40B4-BE49-F238E27FC236}">
                <a16:creationId xmlns:a16="http://schemas.microsoft.com/office/drawing/2014/main" id="{6FE5096D-DEAE-9F71-DE1D-7DCBB110D423}"/>
              </a:ext>
            </a:extLst>
          </p:cNvPr>
          <p:cNvGraphicFramePr>
            <a:graphicFrameLocks noGrp="1"/>
          </p:cNvGraphicFramePr>
          <p:nvPr>
            <p:extLst>
              <p:ext uri="{D42A27DB-BD31-4B8C-83A1-F6EECF244321}">
                <p14:modId xmlns:p14="http://schemas.microsoft.com/office/powerpoint/2010/main" val="3565803504"/>
              </p:ext>
            </p:extLst>
          </p:nvPr>
        </p:nvGraphicFramePr>
        <p:xfrm>
          <a:off x="1927412" y="3454400"/>
          <a:ext cx="8107080" cy="1901432"/>
        </p:xfrm>
        <a:graphic>
          <a:graphicData uri="http://schemas.openxmlformats.org/drawingml/2006/table">
            <a:tbl>
              <a:tblPr firstRow="1" bandRow="1">
                <a:tableStyleId>{93296810-A885-4BE3-A3E7-6D5BEEA58F35}</a:tableStyleId>
              </a:tblPr>
              <a:tblGrid>
                <a:gridCol w="2702360">
                  <a:extLst>
                    <a:ext uri="{9D8B030D-6E8A-4147-A177-3AD203B41FA5}">
                      <a16:colId xmlns:a16="http://schemas.microsoft.com/office/drawing/2014/main" val="3587246620"/>
                    </a:ext>
                  </a:extLst>
                </a:gridCol>
                <a:gridCol w="2702360">
                  <a:extLst>
                    <a:ext uri="{9D8B030D-6E8A-4147-A177-3AD203B41FA5}">
                      <a16:colId xmlns:a16="http://schemas.microsoft.com/office/drawing/2014/main" val="2332886693"/>
                    </a:ext>
                  </a:extLst>
                </a:gridCol>
                <a:gridCol w="2702360">
                  <a:extLst>
                    <a:ext uri="{9D8B030D-6E8A-4147-A177-3AD203B41FA5}">
                      <a16:colId xmlns:a16="http://schemas.microsoft.com/office/drawing/2014/main" val="616379339"/>
                    </a:ext>
                  </a:extLst>
                </a:gridCol>
              </a:tblGrid>
              <a:tr h="364284">
                <a:tc>
                  <a:txBody>
                    <a:bodyPr/>
                    <a:lstStyle/>
                    <a:p>
                      <a:r>
                        <a:rPr lang="en-US" dirty="0"/>
                        <a:t>Firm Size</a:t>
                      </a:r>
                    </a:p>
                  </a:txBody>
                  <a:tcPr/>
                </a:tc>
                <a:tc>
                  <a:txBody>
                    <a:bodyPr/>
                    <a:lstStyle/>
                    <a:p>
                      <a:pPr algn="ctr"/>
                      <a:r>
                        <a:rPr lang="en-US" dirty="0"/>
                        <a:t>Description</a:t>
                      </a:r>
                    </a:p>
                  </a:txBody>
                  <a:tcPr/>
                </a:tc>
                <a:tc>
                  <a:txBody>
                    <a:bodyPr/>
                    <a:lstStyle/>
                    <a:p>
                      <a:pPr algn="ctr"/>
                      <a:r>
                        <a:rPr lang="en-US" dirty="0"/>
                        <a:t>Count</a:t>
                      </a:r>
                    </a:p>
                  </a:txBody>
                  <a:tcPr/>
                </a:tc>
                <a:extLst>
                  <a:ext uri="{0D108BD9-81ED-4DB2-BD59-A6C34878D82A}">
                    <a16:rowId xmlns:a16="http://schemas.microsoft.com/office/drawing/2014/main" val="2745461122"/>
                  </a:ext>
                </a:extLst>
              </a:tr>
              <a:tr h="364284">
                <a:tc>
                  <a:txBody>
                    <a:bodyPr/>
                    <a:lstStyle/>
                    <a:p>
                      <a:r>
                        <a:rPr lang="en-US" dirty="0"/>
                        <a:t>Micro </a:t>
                      </a:r>
                    </a:p>
                  </a:txBody>
                  <a:tcPr/>
                </a:tc>
                <a:tc>
                  <a:txBody>
                    <a:bodyPr/>
                    <a:lstStyle/>
                    <a:p>
                      <a:pPr algn="ctr"/>
                      <a:r>
                        <a:rPr lang="en-US" dirty="0"/>
                        <a:t>&lt; 10 Employees</a:t>
                      </a:r>
                    </a:p>
                  </a:txBody>
                  <a:tcPr/>
                </a:tc>
                <a:tc>
                  <a:txBody>
                    <a:bodyPr/>
                    <a:lstStyle/>
                    <a:p>
                      <a:pPr algn="ctr"/>
                      <a:r>
                        <a:rPr lang="en-US" dirty="0"/>
                        <a:t>1,807</a:t>
                      </a:r>
                    </a:p>
                  </a:txBody>
                  <a:tcPr/>
                </a:tc>
                <a:extLst>
                  <a:ext uri="{0D108BD9-81ED-4DB2-BD59-A6C34878D82A}">
                    <a16:rowId xmlns:a16="http://schemas.microsoft.com/office/drawing/2014/main" val="796252481"/>
                  </a:ext>
                </a:extLst>
              </a:tr>
              <a:tr h="438392">
                <a:tc>
                  <a:txBody>
                    <a:bodyPr/>
                    <a:lstStyle/>
                    <a:p>
                      <a:r>
                        <a:rPr lang="en-US" dirty="0"/>
                        <a:t>Small</a:t>
                      </a:r>
                    </a:p>
                  </a:txBody>
                  <a:tcPr/>
                </a:tc>
                <a:tc>
                  <a:txBody>
                    <a:bodyPr/>
                    <a:lstStyle/>
                    <a:p>
                      <a:pPr algn="ctr"/>
                      <a:r>
                        <a:rPr lang="en-US" dirty="0"/>
                        <a:t>&gt;= 10 &amp; &lt; 50 Employees</a:t>
                      </a:r>
                    </a:p>
                  </a:txBody>
                  <a:tcPr/>
                </a:tc>
                <a:tc>
                  <a:txBody>
                    <a:bodyPr/>
                    <a:lstStyle/>
                    <a:p>
                      <a:pPr algn="ctr"/>
                      <a:r>
                        <a:rPr lang="en-US" dirty="0"/>
                        <a:t>559</a:t>
                      </a:r>
                    </a:p>
                  </a:txBody>
                  <a:tcPr/>
                </a:tc>
                <a:extLst>
                  <a:ext uri="{0D108BD9-81ED-4DB2-BD59-A6C34878D82A}">
                    <a16:rowId xmlns:a16="http://schemas.microsoft.com/office/drawing/2014/main" val="134696453"/>
                  </a:ext>
                </a:extLst>
              </a:tr>
              <a:tr h="364284">
                <a:tc>
                  <a:txBody>
                    <a:bodyPr/>
                    <a:lstStyle/>
                    <a:p>
                      <a:r>
                        <a:rPr lang="en-US" dirty="0"/>
                        <a:t>Medium</a:t>
                      </a:r>
                    </a:p>
                  </a:txBody>
                  <a:tcPr/>
                </a:tc>
                <a:tc>
                  <a:txBody>
                    <a:bodyPr/>
                    <a:lstStyle/>
                    <a:p>
                      <a:pPr algn="ctr"/>
                      <a:r>
                        <a:rPr lang="en-US" dirty="0"/>
                        <a:t>&gt;= 50 &amp; &lt; 250 Employees</a:t>
                      </a:r>
                    </a:p>
                  </a:txBody>
                  <a:tcPr/>
                </a:tc>
                <a:tc>
                  <a:txBody>
                    <a:bodyPr/>
                    <a:lstStyle/>
                    <a:p>
                      <a:pPr algn="ctr"/>
                      <a:r>
                        <a:rPr lang="en-US" dirty="0"/>
                        <a:t>76</a:t>
                      </a:r>
                    </a:p>
                  </a:txBody>
                  <a:tcPr/>
                </a:tc>
                <a:extLst>
                  <a:ext uri="{0D108BD9-81ED-4DB2-BD59-A6C34878D82A}">
                    <a16:rowId xmlns:a16="http://schemas.microsoft.com/office/drawing/2014/main" val="4026898629"/>
                  </a:ext>
                </a:extLst>
              </a:tr>
              <a:tr h="364284">
                <a:tc>
                  <a:txBody>
                    <a:bodyPr/>
                    <a:lstStyle/>
                    <a:p>
                      <a:r>
                        <a:rPr lang="en-US" dirty="0"/>
                        <a:t>Large</a:t>
                      </a:r>
                    </a:p>
                  </a:txBody>
                  <a:tcPr/>
                </a:tc>
                <a:tc>
                  <a:txBody>
                    <a:bodyPr/>
                    <a:lstStyle/>
                    <a:p>
                      <a:pPr algn="ctr"/>
                      <a:r>
                        <a:rPr lang="en-US" dirty="0"/>
                        <a:t>&gt;= 250 Employees</a:t>
                      </a:r>
                    </a:p>
                  </a:txBody>
                  <a:tcPr/>
                </a:tc>
                <a:tc>
                  <a:txBody>
                    <a:bodyPr/>
                    <a:lstStyle/>
                    <a:p>
                      <a:pPr algn="ctr"/>
                      <a:r>
                        <a:rPr lang="en-US" dirty="0"/>
                        <a:t>11</a:t>
                      </a:r>
                    </a:p>
                  </a:txBody>
                  <a:tcPr/>
                </a:tc>
                <a:extLst>
                  <a:ext uri="{0D108BD9-81ED-4DB2-BD59-A6C34878D82A}">
                    <a16:rowId xmlns:a16="http://schemas.microsoft.com/office/drawing/2014/main" val="1587650785"/>
                  </a:ext>
                </a:extLst>
              </a:tr>
            </a:tbl>
          </a:graphicData>
        </a:graphic>
      </p:graphicFrame>
      <p:sp>
        <p:nvSpPr>
          <p:cNvPr id="8" name="TextBox 7">
            <a:extLst>
              <a:ext uri="{FF2B5EF4-FFF2-40B4-BE49-F238E27FC236}">
                <a16:creationId xmlns:a16="http://schemas.microsoft.com/office/drawing/2014/main" id="{EBF82C66-D87B-A298-8A5E-692966AD4E78}"/>
              </a:ext>
            </a:extLst>
          </p:cNvPr>
          <p:cNvSpPr txBox="1"/>
          <p:nvPr/>
        </p:nvSpPr>
        <p:spPr>
          <a:xfrm>
            <a:off x="1792939" y="3092450"/>
            <a:ext cx="3406589" cy="369332"/>
          </a:xfrm>
          <a:prstGeom prst="rect">
            <a:avLst/>
          </a:prstGeom>
          <a:noFill/>
        </p:spPr>
        <p:txBody>
          <a:bodyPr wrap="square" rtlCol="0">
            <a:spAutoFit/>
          </a:bodyPr>
          <a:lstStyle/>
          <a:p>
            <a:r>
              <a:rPr lang="en-US" b="1" dirty="0"/>
              <a:t>Table 2: </a:t>
            </a:r>
            <a:r>
              <a:rPr lang="en-US" dirty="0"/>
              <a:t>Sample Characteristics</a:t>
            </a:r>
          </a:p>
        </p:txBody>
      </p:sp>
    </p:spTree>
    <p:extLst>
      <p:ext uri="{BB962C8B-B14F-4D97-AF65-F5344CB8AC3E}">
        <p14:creationId xmlns:p14="http://schemas.microsoft.com/office/powerpoint/2010/main" val="21138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5"/>
            <a:ext cx="9040211" cy="993656"/>
          </a:xfrm>
        </p:spPr>
        <p:txBody>
          <a:bodyPr>
            <a:normAutofit/>
          </a:bodyPr>
          <a:lstStyle/>
          <a:p>
            <a:pPr algn="ctr"/>
            <a:r>
              <a:rPr lang="el-GR" sz="4000" dirty="0"/>
              <a:t>Δεδομένα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6" name="TextBox 5">
            <a:extLst>
              <a:ext uri="{FF2B5EF4-FFF2-40B4-BE49-F238E27FC236}">
                <a16:creationId xmlns:a16="http://schemas.microsoft.com/office/drawing/2014/main" id="{B9AA4F0A-5CDA-7052-52FD-366C5E3C6D38}"/>
              </a:ext>
            </a:extLst>
          </p:cNvPr>
          <p:cNvSpPr txBox="1"/>
          <p:nvPr/>
        </p:nvSpPr>
        <p:spPr>
          <a:xfrm>
            <a:off x="1317811" y="926802"/>
            <a:ext cx="3406589" cy="369332"/>
          </a:xfrm>
          <a:prstGeom prst="rect">
            <a:avLst/>
          </a:prstGeom>
          <a:noFill/>
        </p:spPr>
        <p:txBody>
          <a:bodyPr wrap="square" rtlCol="0">
            <a:spAutoFit/>
          </a:bodyPr>
          <a:lstStyle/>
          <a:p>
            <a:r>
              <a:rPr lang="en-US" b="1" dirty="0"/>
              <a:t>Table 3: </a:t>
            </a:r>
            <a:r>
              <a:rPr lang="en-US" dirty="0"/>
              <a:t>Sample Characteristics C</a:t>
            </a:r>
          </a:p>
        </p:txBody>
      </p:sp>
      <p:graphicFrame>
        <p:nvGraphicFramePr>
          <p:cNvPr id="10" name="Table 10">
            <a:extLst>
              <a:ext uri="{FF2B5EF4-FFF2-40B4-BE49-F238E27FC236}">
                <a16:creationId xmlns:a16="http://schemas.microsoft.com/office/drawing/2014/main" id="{C791DD79-B94A-CFF0-D7F5-F5F52C276F52}"/>
              </a:ext>
            </a:extLst>
          </p:cNvPr>
          <p:cNvGraphicFramePr>
            <a:graphicFrameLocks noGrp="1"/>
          </p:cNvGraphicFramePr>
          <p:nvPr>
            <p:extLst>
              <p:ext uri="{D42A27DB-BD31-4B8C-83A1-F6EECF244321}">
                <p14:modId xmlns:p14="http://schemas.microsoft.com/office/powerpoint/2010/main" val="1541008302"/>
              </p:ext>
            </p:extLst>
          </p:nvPr>
        </p:nvGraphicFramePr>
        <p:xfrm>
          <a:off x="1413435" y="1310315"/>
          <a:ext cx="9191812" cy="4668458"/>
        </p:xfrm>
        <a:graphic>
          <a:graphicData uri="http://schemas.openxmlformats.org/drawingml/2006/table">
            <a:tbl>
              <a:tblPr firstRow="1" bandRow="1">
                <a:tableStyleId>{93296810-A885-4BE3-A3E7-6D5BEEA58F35}</a:tableStyleId>
              </a:tblPr>
              <a:tblGrid>
                <a:gridCol w="4595906">
                  <a:extLst>
                    <a:ext uri="{9D8B030D-6E8A-4147-A177-3AD203B41FA5}">
                      <a16:colId xmlns:a16="http://schemas.microsoft.com/office/drawing/2014/main" val="1043221068"/>
                    </a:ext>
                  </a:extLst>
                </a:gridCol>
                <a:gridCol w="4595906">
                  <a:extLst>
                    <a:ext uri="{9D8B030D-6E8A-4147-A177-3AD203B41FA5}">
                      <a16:colId xmlns:a16="http://schemas.microsoft.com/office/drawing/2014/main" val="3786803203"/>
                    </a:ext>
                  </a:extLst>
                </a:gridCol>
              </a:tblGrid>
              <a:tr h="309818">
                <a:tc>
                  <a:txBody>
                    <a:bodyPr/>
                    <a:lstStyle/>
                    <a:p>
                      <a:r>
                        <a:rPr lang="en-US" sz="1400" dirty="0"/>
                        <a:t>Region</a:t>
                      </a:r>
                    </a:p>
                  </a:txBody>
                  <a:tcPr/>
                </a:tc>
                <a:tc>
                  <a:txBody>
                    <a:bodyPr/>
                    <a:lstStyle/>
                    <a:p>
                      <a:pPr algn="ctr"/>
                      <a:r>
                        <a:rPr lang="en-US" sz="1400" dirty="0"/>
                        <a:t>Number of hotels</a:t>
                      </a:r>
                    </a:p>
                  </a:txBody>
                  <a:tcPr/>
                </a:tc>
                <a:extLst>
                  <a:ext uri="{0D108BD9-81ED-4DB2-BD59-A6C34878D82A}">
                    <a16:rowId xmlns:a16="http://schemas.microsoft.com/office/drawing/2014/main" val="1769978614"/>
                  </a:ext>
                </a:extLst>
              </a:tr>
              <a:tr h="309818">
                <a:tc>
                  <a:txBody>
                    <a:bodyPr/>
                    <a:lstStyle/>
                    <a:p>
                      <a:r>
                        <a:rPr lang="en-US" sz="1600" dirty="0"/>
                        <a:t>Attica</a:t>
                      </a:r>
                    </a:p>
                  </a:txBody>
                  <a:tcPr/>
                </a:tc>
                <a:tc>
                  <a:txBody>
                    <a:bodyPr/>
                    <a:lstStyle/>
                    <a:p>
                      <a:pPr algn="ctr"/>
                      <a:r>
                        <a:rPr lang="en-US" sz="1600" dirty="0"/>
                        <a:t>364</a:t>
                      </a:r>
                    </a:p>
                  </a:txBody>
                  <a:tcPr/>
                </a:tc>
                <a:extLst>
                  <a:ext uri="{0D108BD9-81ED-4DB2-BD59-A6C34878D82A}">
                    <a16:rowId xmlns:a16="http://schemas.microsoft.com/office/drawing/2014/main" val="1803298302"/>
                  </a:ext>
                </a:extLst>
              </a:tr>
              <a:tr h="309818">
                <a:tc>
                  <a:txBody>
                    <a:bodyPr/>
                    <a:lstStyle/>
                    <a:p>
                      <a:r>
                        <a:rPr lang="en-US" sz="1600" dirty="0"/>
                        <a:t>Central Greece</a:t>
                      </a:r>
                    </a:p>
                  </a:txBody>
                  <a:tcPr/>
                </a:tc>
                <a:tc>
                  <a:txBody>
                    <a:bodyPr/>
                    <a:lstStyle/>
                    <a:p>
                      <a:pPr algn="ctr"/>
                      <a:r>
                        <a:rPr lang="en-US" sz="1600" dirty="0"/>
                        <a:t>67</a:t>
                      </a:r>
                    </a:p>
                  </a:txBody>
                  <a:tcPr/>
                </a:tc>
                <a:extLst>
                  <a:ext uri="{0D108BD9-81ED-4DB2-BD59-A6C34878D82A}">
                    <a16:rowId xmlns:a16="http://schemas.microsoft.com/office/drawing/2014/main" val="1156079362"/>
                  </a:ext>
                </a:extLst>
              </a:tr>
              <a:tr h="309818">
                <a:tc>
                  <a:txBody>
                    <a:bodyPr/>
                    <a:lstStyle/>
                    <a:p>
                      <a:r>
                        <a:rPr lang="en-US" sz="1600" dirty="0"/>
                        <a:t>Central Macedonia</a:t>
                      </a:r>
                    </a:p>
                  </a:txBody>
                  <a:tcPr/>
                </a:tc>
                <a:tc>
                  <a:txBody>
                    <a:bodyPr/>
                    <a:lstStyle/>
                    <a:p>
                      <a:pPr algn="ctr"/>
                      <a:r>
                        <a:rPr lang="en-US" sz="1600" dirty="0"/>
                        <a:t>202</a:t>
                      </a:r>
                    </a:p>
                  </a:txBody>
                  <a:tcPr/>
                </a:tc>
                <a:extLst>
                  <a:ext uri="{0D108BD9-81ED-4DB2-BD59-A6C34878D82A}">
                    <a16:rowId xmlns:a16="http://schemas.microsoft.com/office/drawing/2014/main" val="748640131"/>
                  </a:ext>
                </a:extLst>
              </a:tr>
              <a:tr h="309818">
                <a:tc>
                  <a:txBody>
                    <a:bodyPr/>
                    <a:lstStyle/>
                    <a:p>
                      <a:r>
                        <a:rPr lang="en-US" sz="1600" dirty="0"/>
                        <a:t>Crete</a:t>
                      </a:r>
                    </a:p>
                  </a:txBody>
                  <a:tcPr/>
                </a:tc>
                <a:tc>
                  <a:txBody>
                    <a:bodyPr/>
                    <a:lstStyle/>
                    <a:p>
                      <a:pPr algn="ctr"/>
                      <a:r>
                        <a:rPr lang="en-US" sz="1600" dirty="0"/>
                        <a:t>512</a:t>
                      </a:r>
                    </a:p>
                  </a:txBody>
                  <a:tcPr/>
                </a:tc>
                <a:extLst>
                  <a:ext uri="{0D108BD9-81ED-4DB2-BD59-A6C34878D82A}">
                    <a16:rowId xmlns:a16="http://schemas.microsoft.com/office/drawing/2014/main" val="205801851"/>
                  </a:ext>
                </a:extLst>
              </a:tr>
              <a:tr h="309818">
                <a:tc>
                  <a:txBody>
                    <a:bodyPr/>
                    <a:lstStyle/>
                    <a:p>
                      <a:r>
                        <a:rPr lang="en-US" sz="1600" dirty="0"/>
                        <a:t>Eastern Macedonia and Thrace</a:t>
                      </a:r>
                    </a:p>
                  </a:txBody>
                  <a:tcPr/>
                </a:tc>
                <a:tc>
                  <a:txBody>
                    <a:bodyPr/>
                    <a:lstStyle/>
                    <a:p>
                      <a:pPr algn="ctr"/>
                      <a:r>
                        <a:rPr lang="en-US" sz="1600" dirty="0"/>
                        <a:t>75</a:t>
                      </a:r>
                    </a:p>
                  </a:txBody>
                  <a:tcPr/>
                </a:tc>
                <a:extLst>
                  <a:ext uri="{0D108BD9-81ED-4DB2-BD59-A6C34878D82A}">
                    <a16:rowId xmlns:a16="http://schemas.microsoft.com/office/drawing/2014/main" val="3803190575"/>
                  </a:ext>
                </a:extLst>
              </a:tr>
              <a:tr h="309818">
                <a:tc>
                  <a:txBody>
                    <a:bodyPr/>
                    <a:lstStyle/>
                    <a:p>
                      <a:r>
                        <a:rPr lang="en-US" sz="1600" dirty="0"/>
                        <a:t>Epirus</a:t>
                      </a:r>
                    </a:p>
                  </a:txBody>
                  <a:tcPr/>
                </a:tc>
                <a:tc>
                  <a:txBody>
                    <a:bodyPr/>
                    <a:lstStyle/>
                    <a:p>
                      <a:pPr algn="ctr"/>
                      <a:r>
                        <a:rPr lang="en-US" sz="1600" dirty="0"/>
                        <a:t>54</a:t>
                      </a:r>
                    </a:p>
                  </a:txBody>
                  <a:tcPr/>
                </a:tc>
                <a:extLst>
                  <a:ext uri="{0D108BD9-81ED-4DB2-BD59-A6C34878D82A}">
                    <a16:rowId xmlns:a16="http://schemas.microsoft.com/office/drawing/2014/main" val="1530565908"/>
                  </a:ext>
                </a:extLst>
              </a:tr>
              <a:tr h="309818">
                <a:tc>
                  <a:txBody>
                    <a:bodyPr/>
                    <a:lstStyle/>
                    <a:p>
                      <a:r>
                        <a:rPr lang="en-US" sz="1600" dirty="0"/>
                        <a:t>Ionian Islands</a:t>
                      </a:r>
                    </a:p>
                  </a:txBody>
                  <a:tcPr/>
                </a:tc>
                <a:tc>
                  <a:txBody>
                    <a:bodyPr/>
                    <a:lstStyle/>
                    <a:p>
                      <a:pPr algn="ctr"/>
                      <a:r>
                        <a:rPr lang="en-US" sz="1600" dirty="0"/>
                        <a:t>293</a:t>
                      </a:r>
                    </a:p>
                  </a:txBody>
                  <a:tcPr/>
                </a:tc>
                <a:extLst>
                  <a:ext uri="{0D108BD9-81ED-4DB2-BD59-A6C34878D82A}">
                    <a16:rowId xmlns:a16="http://schemas.microsoft.com/office/drawing/2014/main" val="3860772508"/>
                  </a:ext>
                </a:extLst>
              </a:tr>
              <a:tr h="309818">
                <a:tc>
                  <a:txBody>
                    <a:bodyPr/>
                    <a:lstStyle/>
                    <a:p>
                      <a:r>
                        <a:rPr lang="en-US" sz="1600" dirty="0"/>
                        <a:t>North Aegean Islands</a:t>
                      </a:r>
                    </a:p>
                  </a:txBody>
                  <a:tcPr/>
                </a:tc>
                <a:tc>
                  <a:txBody>
                    <a:bodyPr/>
                    <a:lstStyle/>
                    <a:p>
                      <a:pPr algn="ctr"/>
                      <a:r>
                        <a:rPr lang="en-US" sz="1600" dirty="0"/>
                        <a:t>101</a:t>
                      </a:r>
                    </a:p>
                  </a:txBody>
                  <a:tcPr/>
                </a:tc>
                <a:extLst>
                  <a:ext uri="{0D108BD9-81ED-4DB2-BD59-A6C34878D82A}">
                    <a16:rowId xmlns:a16="http://schemas.microsoft.com/office/drawing/2014/main" val="1407603060"/>
                  </a:ext>
                </a:extLst>
              </a:tr>
              <a:tr h="309818">
                <a:tc>
                  <a:txBody>
                    <a:bodyPr/>
                    <a:lstStyle/>
                    <a:p>
                      <a:r>
                        <a:rPr lang="en-US" sz="1600" dirty="0"/>
                        <a:t>Peloponnese</a:t>
                      </a:r>
                    </a:p>
                  </a:txBody>
                  <a:tcPr/>
                </a:tc>
                <a:tc>
                  <a:txBody>
                    <a:bodyPr/>
                    <a:lstStyle/>
                    <a:p>
                      <a:pPr algn="ctr"/>
                      <a:r>
                        <a:rPr lang="en-US" sz="1600" dirty="0"/>
                        <a:t>111</a:t>
                      </a:r>
                    </a:p>
                  </a:txBody>
                  <a:tcPr/>
                </a:tc>
                <a:extLst>
                  <a:ext uri="{0D108BD9-81ED-4DB2-BD59-A6C34878D82A}">
                    <a16:rowId xmlns:a16="http://schemas.microsoft.com/office/drawing/2014/main" val="2744350892"/>
                  </a:ext>
                </a:extLst>
              </a:tr>
              <a:tr h="309818">
                <a:tc>
                  <a:txBody>
                    <a:bodyPr/>
                    <a:lstStyle/>
                    <a:p>
                      <a:r>
                        <a:rPr lang="en-US" sz="1600" dirty="0"/>
                        <a:t>South Aegean Islands</a:t>
                      </a:r>
                    </a:p>
                  </a:txBody>
                  <a:tcPr/>
                </a:tc>
                <a:tc>
                  <a:txBody>
                    <a:bodyPr/>
                    <a:lstStyle/>
                    <a:p>
                      <a:pPr algn="ctr"/>
                      <a:r>
                        <a:rPr lang="en-US" sz="1600" dirty="0"/>
                        <a:t>511</a:t>
                      </a:r>
                    </a:p>
                  </a:txBody>
                  <a:tcPr/>
                </a:tc>
                <a:extLst>
                  <a:ext uri="{0D108BD9-81ED-4DB2-BD59-A6C34878D82A}">
                    <a16:rowId xmlns:a16="http://schemas.microsoft.com/office/drawing/2014/main" val="1270021129"/>
                  </a:ext>
                </a:extLst>
              </a:tr>
              <a:tr h="309818">
                <a:tc>
                  <a:txBody>
                    <a:bodyPr/>
                    <a:lstStyle/>
                    <a:p>
                      <a:r>
                        <a:rPr lang="en-US" sz="1600" dirty="0"/>
                        <a:t>Thessaly</a:t>
                      </a:r>
                    </a:p>
                  </a:txBody>
                  <a:tcPr/>
                </a:tc>
                <a:tc>
                  <a:txBody>
                    <a:bodyPr/>
                    <a:lstStyle/>
                    <a:p>
                      <a:pPr algn="ctr"/>
                      <a:r>
                        <a:rPr lang="en-US" sz="1600" dirty="0"/>
                        <a:t>107</a:t>
                      </a:r>
                    </a:p>
                  </a:txBody>
                  <a:tcPr/>
                </a:tc>
                <a:extLst>
                  <a:ext uri="{0D108BD9-81ED-4DB2-BD59-A6C34878D82A}">
                    <a16:rowId xmlns:a16="http://schemas.microsoft.com/office/drawing/2014/main" val="3067490137"/>
                  </a:ext>
                </a:extLst>
              </a:tr>
              <a:tr h="309818">
                <a:tc>
                  <a:txBody>
                    <a:bodyPr/>
                    <a:lstStyle/>
                    <a:p>
                      <a:r>
                        <a:rPr lang="en-US" sz="1600" dirty="0"/>
                        <a:t>Western Greece</a:t>
                      </a:r>
                    </a:p>
                  </a:txBody>
                  <a:tcPr/>
                </a:tc>
                <a:tc>
                  <a:txBody>
                    <a:bodyPr/>
                    <a:lstStyle/>
                    <a:p>
                      <a:pPr algn="ctr"/>
                      <a:r>
                        <a:rPr lang="en-US" sz="1600" dirty="0"/>
                        <a:t>36</a:t>
                      </a:r>
                    </a:p>
                  </a:txBody>
                  <a:tcPr/>
                </a:tc>
                <a:extLst>
                  <a:ext uri="{0D108BD9-81ED-4DB2-BD59-A6C34878D82A}">
                    <a16:rowId xmlns:a16="http://schemas.microsoft.com/office/drawing/2014/main" val="4024797193"/>
                  </a:ext>
                </a:extLst>
              </a:tr>
              <a:tr h="309818">
                <a:tc>
                  <a:txBody>
                    <a:bodyPr/>
                    <a:lstStyle/>
                    <a:p>
                      <a:r>
                        <a:rPr lang="en-US" sz="1600" dirty="0"/>
                        <a:t>Western Macedonia</a:t>
                      </a:r>
                    </a:p>
                  </a:txBody>
                  <a:tcPr/>
                </a:tc>
                <a:tc>
                  <a:txBody>
                    <a:bodyPr/>
                    <a:lstStyle/>
                    <a:p>
                      <a:pPr algn="ctr"/>
                      <a:r>
                        <a:rPr lang="en-US" sz="1600" dirty="0"/>
                        <a:t>20</a:t>
                      </a:r>
                    </a:p>
                  </a:txBody>
                  <a:tcPr/>
                </a:tc>
                <a:extLst>
                  <a:ext uri="{0D108BD9-81ED-4DB2-BD59-A6C34878D82A}">
                    <a16:rowId xmlns:a16="http://schemas.microsoft.com/office/drawing/2014/main" val="2590905439"/>
                  </a:ext>
                </a:extLst>
              </a:tr>
            </a:tbl>
          </a:graphicData>
        </a:graphic>
      </p:graphicFrame>
    </p:spTree>
    <p:extLst>
      <p:ext uri="{BB962C8B-B14F-4D97-AF65-F5344CB8AC3E}">
        <p14:creationId xmlns:p14="http://schemas.microsoft.com/office/powerpoint/2010/main" val="48983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5"/>
            <a:ext cx="9040211" cy="993656"/>
          </a:xfrm>
        </p:spPr>
        <p:txBody>
          <a:bodyPr>
            <a:normAutofit/>
          </a:bodyPr>
          <a:lstStyle/>
          <a:p>
            <a:pPr algn="ctr"/>
            <a:r>
              <a:rPr lang="el-GR" sz="4000" dirty="0"/>
              <a:t>Δεδομένα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6" name="TextBox 5">
            <a:extLst>
              <a:ext uri="{FF2B5EF4-FFF2-40B4-BE49-F238E27FC236}">
                <a16:creationId xmlns:a16="http://schemas.microsoft.com/office/drawing/2014/main" id="{B9AA4F0A-5CDA-7052-52FD-366C5E3C6D38}"/>
              </a:ext>
            </a:extLst>
          </p:cNvPr>
          <p:cNvSpPr txBox="1"/>
          <p:nvPr/>
        </p:nvSpPr>
        <p:spPr>
          <a:xfrm>
            <a:off x="1317811" y="1477423"/>
            <a:ext cx="3406589" cy="369332"/>
          </a:xfrm>
          <a:prstGeom prst="rect">
            <a:avLst/>
          </a:prstGeom>
          <a:noFill/>
        </p:spPr>
        <p:txBody>
          <a:bodyPr wrap="square" rtlCol="0">
            <a:spAutoFit/>
          </a:bodyPr>
          <a:lstStyle/>
          <a:p>
            <a:r>
              <a:rPr lang="en-US" b="1" dirty="0"/>
              <a:t>Table 4: </a:t>
            </a:r>
            <a:r>
              <a:rPr lang="en-US" dirty="0"/>
              <a:t>Summary Statistics</a:t>
            </a:r>
          </a:p>
        </p:txBody>
      </p:sp>
      <p:graphicFrame>
        <p:nvGraphicFramePr>
          <p:cNvPr id="3" name="Table 4">
            <a:extLst>
              <a:ext uri="{FF2B5EF4-FFF2-40B4-BE49-F238E27FC236}">
                <a16:creationId xmlns:a16="http://schemas.microsoft.com/office/drawing/2014/main" id="{5E73806E-9289-875E-21FD-9B7DCED33B7E}"/>
              </a:ext>
            </a:extLst>
          </p:cNvPr>
          <p:cNvGraphicFramePr>
            <a:graphicFrameLocks noGrp="1"/>
          </p:cNvGraphicFramePr>
          <p:nvPr>
            <p:extLst>
              <p:ext uri="{D42A27DB-BD31-4B8C-83A1-F6EECF244321}">
                <p14:modId xmlns:p14="http://schemas.microsoft.com/office/powerpoint/2010/main" val="2341385655"/>
              </p:ext>
            </p:extLst>
          </p:nvPr>
        </p:nvGraphicFramePr>
        <p:xfrm>
          <a:off x="1395504" y="1846755"/>
          <a:ext cx="9980706" cy="1483360"/>
        </p:xfrm>
        <a:graphic>
          <a:graphicData uri="http://schemas.openxmlformats.org/drawingml/2006/table">
            <a:tbl>
              <a:tblPr firstRow="1" bandRow="1">
                <a:tableStyleId>{93296810-A885-4BE3-A3E7-6D5BEEA58F35}</a:tableStyleId>
              </a:tblPr>
              <a:tblGrid>
                <a:gridCol w="1822826">
                  <a:extLst>
                    <a:ext uri="{9D8B030D-6E8A-4147-A177-3AD203B41FA5}">
                      <a16:colId xmlns:a16="http://schemas.microsoft.com/office/drawing/2014/main" val="3818251364"/>
                    </a:ext>
                  </a:extLst>
                </a:gridCol>
                <a:gridCol w="1504076">
                  <a:extLst>
                    <a:ext uri="{9D8B030D-6E8A-4147-A177-3AD203B41FA5}">
                      <a16:colId xmlns:a16="http://schemas.microsoft.com/office/drawing/2014/main" val="3097279598"/>
                    </a:ext>
                  </a:extLst>
                </a:gridCol>
                <a:gridCol w="1663451">
                  <a:extLst>
                    <a:ext uri="{9D8B030D-6E8A-4147-A177-3AD203B41FA5}">
                      <a16:colId xmlns:a16="http://schemas.microsoft.com/office/drawing/2014/main" val="1640902261"/>
                    </a:ext>
                  </a:extLst>
                </a:gridCol>
                <a:gridCol w="1663451">
                  <a:extLst>
                    <a:ext uri="{9D8B030D-6E8A-4147-A177-3AD203B41FA5}">
                      <a16:colId xmlns:a16="http://schemas.microsoft.com/office/drawing/2014/main" val="550267452"/>
                    </a:ext>
                  </a:extLst>
                </a:gridCol>
                <a:gridCol w="1663451">
                  <a:extLst>
                    <a:ext uri="{9D8B030D-6E8A-4147-A177-3AD203B41FA5}">
                      <a16:colId xmlns:a16="http://schemas.microsoft.com/office/drawing/2014/main" val="2858688416"/>
                    </a:ext>
                  </a:extLst>
                </a:gridCol>
                <a:gridCol w="1663451">
                  <a:extLst>
                    <a:ext uri="{9D8B030D-6E8A-4147-A177-3AD203B41FA5}">
                      <a16:colId xmlns:a16="http://schemas.microsoft.com/office/drawing/2014/main" val="2266246627"/>
                    </a:ext>
                  </a:extLst>
                </a:gridCol>
              </a:tblGrid>
              <a:tr h="370840">
                <a:tc>
                  <a:txBody>
                    <a:bodyPr/>
                    <a:lstStyle/>
                    <a:p>
                      <a:endParaRPr lang="en-US" dirty="0"/>
                    </a:p>
                  </a:txBody>
                  <a:tcPr/>
                </a:tc>
                <a:tc>
                  <a:txBody>
                    <a:bodyPr/>
                    <a:lstStyle/>
                    <a:p>
                      <a:pPr algn="ctr"/>
                      <a:r>
                        <a:rPr lang="en-US" dirty="0"/>
                        <a:t>N*T</a:t>
                      </a:r>
                    </a:p>
                  </a:txBody>
                  <a:tcPr/>
                </a:tc>
                <a:tc>
                  <a:txBody>
                    <a:bodyPr/>
                    <a:lstStyle/>
                    <a:p>
                      <a:pPr algn="ctr"/>
                      <a:r>
                        <a:rPr lang="en-US" dirty="0"/>
                        <a:t>Mean</a:t>
                      </a:r>
                    </a:p>
                  </a:txBody>
                  <a:tcPr/>
                </a:tc>
                <a:tc>
                  <a:txBody>
                    <a:bodyPr/>
                    <a:lstStyle/>
                    <a:p>
                      <a:pPr algn="ctr"/>
                      <a:r>
                        <a:rPr lang="en-US" dirty="0"/>
                        <a:t>Std. Dev</a:t>
                      </a:r>
                    </a:p>
                  </a:txBody>
                  <a:tcPr/>
                </a:tc>
                <a:tc>
                  <a:txBody>
                    <a:bodyPr/>
                    <a:lstStyle/>
                    <a:p>
                      <a:pPr algn="ctr"/>
                      <a:r>
                        <a:rPr lang="en-US" dirty="0"/>
                        <a:t>Min</a:t>
                      </a:r>
                    </a:p>
                  </a:txBody>
                  <a:tcPr/>
                </a:tc>
                <a:tc>
                  <a:txBody>
                    <a:bodyPr/>
                    <a:lstStyle/>
                    <a:p>
                      <a:pPr algn="ctr"/>
                      <a:r>
                        <a:rPr lang="en-US" dirty="0"/>
                        <a:t>Max</a:t>
                      </a:r>
                    </a:p>
                  </a:txBody>
                  <a:tcPr/>
                </a:tc>
                <a:extLst>
                  <a:ext uri="{0D108BD9-81ED-4DB2-BD59-A6C34878D82A}">
                    <a16:rowId xmlns:a16="http://schemas.microsoft.com/office/drawing/2014/main" val="3333306811"/>
                  </a:ext>
                </a:extLst>
              </a:tr>
              <a:tr h="370840">
                <a:tc>
                  <a:txBody>
                    <a:bodyPr/>
                    <a:lstStyle/>
                    <a:p>
                      <a:r>
                        <a:rPr lang="en-US" dirty="0"/>
                        <a:t>Sales</a:t>
                      </a:r>
                    </a:p>
                  </a:txBody>
                  <a:tcPr/>
                </a:tc>
                <a:tc>
                  <a:txBody>
                    <a:bodyPr/>
                    <a:lstStyle/>
                    <a:p>
                      <a:pPr algn="ctr"/>
                      <a:r>
                        <a:rPr lang="en-US" dirty="0"/>
                        <a:t>7,218</a:t>
                      </a:r>
                    </a:p>
                  </a:txBody>
                  <a:tcPr/>
                </a:tc>
                <a:tc>
                  <a:txBody>
                    <a:bodyPr/>
                    <a:lstStyle/>
                    <a:p>
                      <a:pPr algn="ctr"/>
                      <a:r>
                        <a:rPr lang="en-US" dirty="0"/>
                        <a:t>26,461.39</a:t>
                      </a:r>
                    </a:p>
                  </a:txBody>
                  <a:tcPr/>
                </a:tc>
                <a:tc>
                  <a:txBody>
                    <a:bodyPr/>
                    <a:lstStyle/>
                    <a:p>
                      <a:pPr algn="ctr"/>
                      <a:r>
                        <a:rPr lang="en-US" dirty="0"/>
                        <a:t>54,005.92</a:t>
                      </a:r>
                    </a:p>
                  </a:txBody>
                  <a:tcPr/>
                </a:tc>
                <a:tc>
                  <a:txBody>
                    <a:bodyPr/>
                    <a:lstStyle/>
                    <a:p>
                      <a:pPr algn="ctr"/>
                      <a:r>
                        <a:rPr lang="en-US" dirty="0"/>
                        <a:t>4.37</a:t>
                      </a:r>
                    </a:p>
                  </a:txBody>
                  <a:tcPr/>
                </a:tc>
                <a:tc>
                  <a:txBody>
                    <a:bodyPr/>
                    <a:lstStyle/>
                    <a:p>
                      <a:pPr algn="ctr"/>
                      <a:r>
                        <a:rPr lang="en-US" dirty="0"/>
                        <a:t>1,011,603</a:t>
                      </a:r>
                    </a:p>
                  </a:txBody>
                  <a:tcPr/>
                </a:tc>
                <a:extLst>
                  <a:ext uri="{0D108BD9-81ED-4DB2-BD59-A6C34878D82A}">
                    <a16:rowId xmlns:a16="http://schemas.microsoft.com/office/drawing/2014/main" val="2511777109"/>
                  </a:ext>
                </a:extLst>
              </a:tr>
              <a:tr h="370840">
                <a:tc>
                  <a:txBody>
                    <a:bodyPr/>
                    <a:lstStyle/>
                    <a:p>
                      <a:r>
                        <a:rPr lang="fr-FR" dirty="0"/>
                        <a:t>E</a:t>
                      </a:r>
                      <a:r>
                        <a:rPr lang="en-US" dirty="0" err="1"/>
                        <a:t>mployees</a:t>
                      </a:r>
                      <a:endParaRPr lang="en-US" dirty="0"/>
                    </a:p>
                  </a:txBody>
                  <a:tcPr/>
                </a:tc>
                <a:tc>
                  <a:txBody>
                    <a:bodyPr/>
                    <a:lstStyle/>
                    <a:p>
                      <a:pPr algn="ctr"/>
                      <a:r>
                        <a:rPr lang="en-US" dirty="0"/>
                        <a:t>7,218</a:t>
                      </a:r>
                    </a:p>
                  </a:txBody>
                  <a:tcPr/>
                </a:tc>
                <a:tc>
                  <a:txBody>
                    <a:bodyPr/>
                    <a:lstStyle/>
                    <a:p>
                      <a:pPr algn="ctr"/>
                      <a:r>
                        <a:rPr lang="en-US" dirty="0"/>
                        <a:t>20.40</a:t>
                      </a:r>
                    </a:p>
                  </a:txBody>
                  <a:tcPr/>
                </a:tc>
                <a:tc>
                  <a:txBody>
                    <a:bodyPr/>
                    <a:lstStyle/>
                    <a:p>
                      <a:pPr algn="ctr"/>
                      <a:r>
                        <a:rPr lang="en-US" dirty="0"/>
                        <a:t>76.70</a:t>
                      </a:r>
                    </a:p>
                  </a:txBody>
                  <a:tcPr/>
                </a:tc>
                <a:tc>
                  <a:txBody>
                    <a:bodyPr/>
                    <a:lstStyle/>
                    <a:p>
                      <a:pPr algn="ctr"/>
                      <a:r>
                        <a:rPr lang="en-US" dirty="0"/>
                        <a:t>1</a:t>
                      </a:r>
                    </a:p>
                  </a:txBody>
                  <a:tcPr/>
                </a:tc>
                <a:tc>
                  <a:txBody>
                    <a:bodyPr/>
                    <a:lstStyle/>
                    <a:p>
                      <a:pPr algn="ctr"/>
                      <a:r>
                        <a:rPr lang="en-US" dirty="0"/>
                        <a:t>1,730</a:t>
                      </a:r>
                    </a:p>
                  </a:txBody>
                  <a:tcPr/>
                </a:tc>
                <a:extLst>
                  <a:ext uri="{0D108BD9-81ED-4DB2-BD59-A6C34878D82A}">
                    <a16:rowId xmlns:a16="http://schemas.microsoft.com/office/drawing/2014/main" val="3880865653"/>
                  </a:ext>
                </a:extLst>
              </a:tr>
              <a:tr h="370840">
                <a:tc>
                  <a:txBody>
                    <a:bodyPr/>
                    <a:lstStyle/>
                    <a:p>
                      <a:r>
                        <a:rPr lang="fr-FR" dirty="0"/>
                        <a:t>Net </a:t>
                      </a:r>
                      <a:r>
                        <a:rPr lang="fr-FR" dirty="0" err="1"/>
                        <a:t>tot</a:t>
                      </a:r>
                      <a:r>
                        <a:rPr lang="en-US" dirty="0"/>
                        <a:t>al assets </a:t>
                      </a:r>
                    </a:p>
                  </a:txBody>
                  <a:tcPr/>
                </a:tc>
                <a:tc>
                  <a:txBody>
                    <a:bodyPr/>
                    <a:lstStyle/>
                    <a:p>
                      <a:pPr algn="ctr"/>
                      <a:r>
                        <a:rPr lang="en-US" dirty="0"/>
                        <a:t>7,218</a:t>
                      </a:r>
                    </a:p>
                  </a:txBody>
                  <a:tcPr/>
                </a:tc>
                <a:tc>
                  <a:txBody>
                    <a:bodyPr/>
                    <a:lstStyle/>
                    <a:p>
                      <a:pPr algn="ctr"/>
                      <a:r>
                        <a:rPr lang="en-US" dirty="0"/>
                        <a:t>93,133.25</a:t>
                      </a:r>
                    </a:p>
                  </a:txBody>
                  <a:tcPr/>
                </a:tc>
                <a:tc>
                  <a:txBody>
                    <a:bodyPr/>
                    <a:lstStyle/>
                    <a:p>
                      <a:pPr algn="ctr"/>
                      <a:r>
                        <a:rPr lang="en-US" dirty="0"/>
                        <a:t>287,770.8</a:t>
                      </a:r>
                    </a:p>
                  </a:txBody>
                  <a:tcPr/>
                </a:tc>
                <a:tc>
                  <a:txBody>
                    <a:bodyPr/>
                    <a:lstStyle/>
                    <a:p>
                      <a:pPr algn="ctr"/>
                      <a:r>
                        <a:rPr lang="en-US" dirty="0"/>
                        <a:t>1.19</a:t>
                      </a:r>
                    </a:p>
                  </a:txBody>
                  <a:tcPr/>
                </a:tc>
                <a:tc>
                  <a:txBody>
                    <a:bodyPr/>
                    <a:lstStyle/>
                    <a:p>
                      <a:pPr algn="ctr"/>
                      <a:r>
                        <a:rPr lang="en-US" dirty="0"/>
                        <a:t>5,492,449</a:t>
                      </a:r>
                    </a:p>
                  </a:txBody>
                  <a:tcPr/>
                </a:tc>
                <a:extLst>
                  <a:ext uri="{0D108BD9-81ED-4DB2-BD59-A6C34878D82A}">
                    <a16:rowId xmlns:a16="http://schemas.microsoft.com/office/drawing/2014/main" val="1972572817"/>
                  </a:ext>
                </a:extLst>
              </a:tr>
            </a:tbl>
          </a:graphicData>
        </a:graphic>
      </p:graphicFrame>
      <p:sp>
        <p:nvSpPr>
          <p:cNvPr id="5" name="TextBox 4">
            <a:extLst>
              <a:ext uri="{FF2B5EF4-FFF2-40B4-BE49-F238E27FC236}">
                <a16:creationId xmlns:a16="http://schemas.microsoft.com/office/drawing/2014/main" id="{6FB9F4C5-F575-67D8-CAEF-D2DBD1A60121}"/>
              </a:ext>
            </a:extLst>
          </p:cNvPr>
          <p:cNvSpPr txBox="1"/>
          <p:nvPr/>
        </p:nvSpPr>
        <p:spPr>
          <a:xfrm>
            <a:off x="1317811" y="3330115"/>
            <a:ext cx="7965066" cy="369332"/>
          </a:xfrm>
          <a:prstGeom prst="rect">
            <a:avLst/>
          </a:prstGeom>
          <a:noFill/>
        </p:spPr>
        <p:txBody>
          <a:bodyPr wrap="none" rtlCol="0">
            <a:spAutoFit/>
          </a:bodyPr>
          <a:lstStyle/>
          <a:p>
            <a:r>
              <a:rPr lang="en-US" dirty="0"/>
              <a:t>Note: Variables are expressed in constant prices (2015=100) using the GDP deflator</a:t>
            </a:r>
          </a:p>
        </p:txBody>
      </p:sp>
    </p:spTree>
    <p:extLst>
      <p:ext uri="{BB962C8B-B14F-4D97-AF65-F5344CB8AC3E}">
        <p14:creationId xmlns:p14="http://schemas.microsoft.com/office/powerpoint/2010/main" val="520294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5"/>
            <a:ext cx="9040211" cy="993656"/>
          </a:xfrm>
        </p:spPr>
        <p:txBody>
          <a:bodyPr>
            <a:normAutofit/>
          </a:bodyPr>
          <a:lstStyle/>
          <a:p>
            <a:pPr algn="ctr"/>
            <a:r>
              <a:rPr lang="el-GR" sz="4000" dirty="0"/>
              <a:t>Αποτελέσματα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mc:AlternateContent xmlns:mc="http://schemas.openxmlformats.org/markup-compatibility/2006" xmlns:a14="http://schemas.microsoft.com/office/drawing/2010/main">
        <mc:Choice Requires="a14">
          <p:graphicFrame>
            <p:nvGraphicFramePr>
              <p:cNvPr id="8" name="Table 8">
                <a:extLst>
                  <a:ext uri="{FF2B5EF4-FFF2-40B4-BE49-F238E27FC236}">
                    <a16:creationId xmlns:a16="http://schemas.microsoft.com/office/drawing/2014/main" id="{5CE5E92F-122C-49B4-8854-A7B8401F9196}"/>
                  </a:ext>
                </a:extLst>
              </p:cNvPr>
              <p:cNvGraphicFramePr>
                <a:graphicFrameLocks noGrp="1"/>
              </p:cNvGraphicFramePr>
              <p:nvPr>
                <p:extLst>
                  <p:ext uri="{D42A27DB-BD31-4B8C-83A1-F6EECF244321}">
                    <p14:modId xmlns:p14="http://schemas.microsoft.com/office/powerpoint/2010/main" val="2286536471"/>
                  </p:ext>
                </p:extLst>
              </p:nvPr>
            </p:nvGraphicFramePr>
            <p:xfrm>
              <a:off x="1386539" y="1795431"/>
              <a:ext cx="9469722" cy="1381760"/>
            </p:xfrm>
            <a:graphic>
              <a:graphicData uri="http://schemas.openxmlformats.org/drawingml/2006/table">
                <a:tbl>
                  <a:tblPr firstRow="1" bandRow="1">
                    <a:tableStyleId>{93296810-A885-4BE3-A3E7-6D5BEEA58F35}</a:tableStyleId>
                  </a:tblPr>
                  <a:tblGrid>
                    <a:gridCol w="1795932">
                      <a:extLst>
                        <a:ext uri="{9D8B030D-6E8A-4147-A177-3AD203B41FA5}">
                          <a16:colId xmlns:a16="http://schemas.microsoft.com/office/drawing/2014/main" val="1960960173"/>
                        </a:ext>
                      </a:extLst>
                    </a:gridCol>
                    <a:gridCol w="1360642">
                      <a:extLst>
                        <a:ext uri="{9D8B030D-6E8A-4147-A177-3AD203B41FA5}">
                          <a16:colId xmlns:a16="http://schemas.microsoft.com/office/drawing/2014/main" val="441755114"/>
                        </a:ext>
                      </a:extLst>
                    </a:gridCol>
                    <a:gridCol w="1578287">
                      <a:extLst>
                        <a:ext uri="{9D8B030D-6E8A-4147-A177-3AD203B41FA5}">
                          <a16:colId xmlns:a16="http://schemas.microsoft.com/office/drawing/2014/main" val="3299887900"/>
                        </a:ext>
                      </a:extLst>
                    </a:gridCol>
                    <a:gridCol w="1578287">
                      <a:extLst>
                        <a:ext uri="{9D8B030D-6E8A-4147-A177-3AD203B41FA5}">
                          <a16:colId xmlns:a16="http://schemas.microsoft.com/office/drawing/2014/main" val="818073098"/>
                        </a:ext>
                      </a:extLst>
                    </a:gridCol>
                    <a:gridCol w="1578287">
                      <a:extLst>
                        <a:ext uri="{9D8B030D-6E8A-4147-A177-3AD203B41FA5}">
                          <a16:colId xmlns:a16="http://schemas.microsoft.com/office/drawing/2014/main" val="274918403"/>
                        </a:ext>
                      </a:extLst>
                    </a:gridCol>
                    <a:gridCol w="1578287">
                      <a:extLst>
                        <a:ext uri="{9D8B030D-6E8A-4147-A177-3AD203B41FA5}">
                          <a16:colId xmlns:a16="http://schemas.microsoft.com/office/drawing/2014/main" val="3821935749"/>
                        </a:ext>
                      </a:extLst>
                    </a:gridCol>
                  </a:tblGrid>
                  <a:tr h="370840">
                    <a:tc>
                      <a:txBody>
                        <a:bodyPr/>
                        <a:lstStyle/>
                        <a:p>
                          <a:endParaRPr lang="en-US"/>
                        </a:p>
                      </a:txBody>
                      <a:tcPr/>
                    </a:tc>
                    <a:tc>
                      <a:txBody>
                        <a:bodyPr/>
                        <a:lstStyle/>
                        <a:p>
                          <a:pPr algn="ctr"/>
                          <a:r>
                            <a:rPr lang="en-US" dirty="0"/>
                            <a:t>N*T</a:t>
                          </a:r>
                        </a:p>
                      </a:txBody>
                      <a:tcPr/>
                    </a:tc>
                    <a:tc>
                      <a:txBody>
                        <a:bodyPr/>
                        <a:lstStyle/>
                        <a:p>
                          <a:pPr algn="ctr"/>
                          <a:r>
                            <a:rPr lang="en-US" dirty="0"/>
                            <a:t>Mean</a:t>
                          </a:r>
                        </a:p>
                      </a:txBody>
                      <a:tcPr/>
                    </a:tc>
                    <a:tc>
                      <a:txBody>
                        <a:bodyPr/>
                        <a:lstStyle/>
                        <a:p>
                          <a:pPr algn="ctr"/>
                          <a:r>
                            <a:rPr lang="en-US" dirty="0"/>
                            <a:t>Std. Dev.</a:t>
                          </a:r>
                        </a:p>
                      </a:txBody>
                      <a:tcPr/>
                    </a:tc>
                    <a:tc>
                      <a:txBody>
                        <a:bodyPr/>
                        <a:lstStyle/>
                        <a:p>
                          <a:pPr algn="ctr"/>
                          <a:r>
                            <a:rPr lang="en-US" dirty="0"/>
                            <a:t>Min</a:t>
                          </a:r>
                        </a:p>
                      </a:txBody>
                      <a:tcPr/>
                    </a:tc>
                    <a:tc>
                      <a:txBody>
                        <a:bodyPr/>
                        <a:lstStyle/>
                        <a:p>
                          <a:pPr algn="ctr"/>
                          <a:r>
                            <a:rPr lang="en-US" dirty="0"/>
                            <a:t>Max</a:t>
                          </a:r>
                        </a:p>
                      </a:txBody>
                      <a:tcPr/>
                    </a:tc>
                    <a:extLst>
                      <a:ext uri="{0D108BD9-81ED-4DB2-BD59-A6C34878D82A}">
                        <a16:rowId xmlns:a16="http://schemas.microsoft.com/office/drawing/2014/main" val="1803201769"/>
                      </a:ext>
                    </a:extLst>
                  </a:tr>
                  <a:tr h="370840">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txBody>
                      <a:tcPr/>
                    </a:tc>
                    <a:tc>
                      <a:txBody>
                        <a:bodyPr/>
                        <a:lstStyle/>
                        <a:p>
                          <a:pPr algn="ctr"/>
                          <a:r>
                            <a:rPr lang="en-US" dirty="0"/>
                            <a:t>7,218</a:t>
                          </a:r>
                        </a:p>
                      </a:txBody>
                      <a:tcPr/>
                    </a:tc>
                    <a:tc>
                      <a:txBody>
                        <a:bodyPr/>
                        <a:lstStyle/>
                        <a:p>
                          <a:pPr algn="ctr"/>
                          <a:r>
                            <a:rPr lang="en-US" dirty="0"/>
                            <a:t>2.72</a:t>
                          </a:r>
                        </a:p>
                      </a:txBody>
                      <a:tcPr/>
                    </a:tc>
                    <a:tc>
                      <a:txBody>
                        <a:bodyPr/>
                        <a:lstStyle/>
                        <a:p>
                          <a:pPr algn="ctr"/>
                          <a:r>
                            <a:rPr lang="en-US" dirty="0"/>
                            <a:t>0.89</a:t>
                          </a:r>
                        </a:p>
                      </a:txBody>
                      <a:tcPr/>
                    </a:tc>
                    <a:tc>
                      <a:txBody>
                        <a:bodyPr/>
                        <a:lstStyle/>
                        <a:p>
                          <a:pPr algn="ctr"/>
                          <a:r>
                            <a:rPr lang="en-US" dirty="0"/>
                            <a:t>0.08</a:t>
                          </a:r>
                        </a:p>
                      </a:txBody>
                      <a:tcPr/>
                    </a:tc>
                    <a:tc>
                      <a:txBody>
                        <a:bodyPr/>
                        <a:lstStyle/>
                        <a:p>
                          <a:pPr algn="ctr"/>
                          <a:r>
                            <a:rPr lang="en-US" dirty="0"/>
                            <a:t>9.54</a:t>
                          </a:r>
                        </a:p>
                      </a:txBody>
                      <a:tcPr/>
                    </a:tc>
                    <a:extLst>
                      <a:ext uri="{0D108BD9-81ED-4DB2-BD59-A6C34878D82A}">
                        <a16:rowId xmlns:a16="http://schemas.microsoft.com/office/drawing/2014/main" val="213771191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m:rPr>
                                    <m:sty m:val="p"/>
                                  </m:rPr>
                                  <a:rPr lang="en-US" b="0" i="0" smtClean="0">
                                    <a:latin typeface="Cambria Math" panose="02040503050406030204" pitchFamily="18" charset="0"/>
                                  </a:rPr>
                                  <m:t>exp</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p>
                          <a:pPr algn="ctr"/>
                          <a:endParaRPr lang="en-US" dirty="0"/>
                        </a:p>
                      </a:txBody>
                      <a:tcPr/>
                    </a:tc>
                    <a:tc>
                      <a:txBody>
                        <a:bodyPr/>
                        <a:lstStyle/>
                        <a:p>
                          <a:pPr algn="ctr"/>
                          <a:r>
                            <a:rPr lang="en-US" dirty="0"/>
                            <a:t>7,218</a:t>
                          </a:r>
                        </a:p>
                      </a:txBody>
                      <a:tcPr/>
                    </a:tc>
                    <a:tc>
                      <a:txBody>
                        <a:bodyPr/>
                        <a:lstStyle/>
                        <a:p>
                          <a:pPr algn="ctr"/>
                          <a:r>
                            <a:rPr lang="en-US" dirty="0"/>
                            <a:t>0.12</a:t>
                          </a:r>
                        </a:p>
                      </a:txBody>
                      <a:tcPr/>
                    </a:tc>
                    <a:tc>
                      <a:txBody>
                        <a:bodyPr/>
                        <a:lstStyle/>
                        <a:p>
                          <a:pPr algn="ctr"/>
                          <a:r>
                            <a:rPr lang="en-US" dirty="0"/>
                            <a:t>0.09</a:t>
                          </a:r>
                        </a:p>
                      </a:txBody>
                      <a:tcPr/>
                    </a:tc>
                    <a:tc>
                      <a:txBody>
                        <a:bodyPr/>
                        <a:lstStyle/>
                        <a:p>
                          <a:pPr algn="ctr"/>
                          <a:r>
                            <a:rPr lang="en-US" dirty="0"/>
                            <a:t>0</a:t>
                          </a:r>
                        </a:p>
                      </a:txBody>
                      <a:tcPr/>
                    </a:tc>
                    <a:tc>
                      <a:txBody>
                        <a:bodyPr/>
                        <a:lstStyle/>
                        <a:p>
                          <a:pPr algn="ctr"/>
                          <a:r>
                            <a:rPr lang="en-US" dirty="0"/>
                            <a:t>0.94</a:t>
                          </a:r>
                        </a:p>
                      </a:txBody>
                      <a:tcPr/>
                    </a:tc>
                    <a:extLst>
                      <a:ext uri="{0D108BD9-81ED-4DB2-BD59-A6C34878D82A}">
                        <a16:rowId xmlns:a16="http://schemas.microsoft.com/office/drawing/2014/main" val="3252773035"/>
                      </a:ext>
                    </a:extLst>
                  </a:tr>
                </a:tbl>
              </a:graphicData>
            </a:graphic>
          </p:graphicFrame>
        </mc:Choice>
        <mc:Fallback xmlns="">
          <p:graphicFrame>
            <p:nvGraphicFramePr>
              <p:cNvPr id="8" name="Table 8">
                <a:extLst>
                  <a:ext uri="{FF2B5EF4-FFF2-40B4-BE49-F238E27FC236}">
                    <a16:creationId xmlns:a16="http://schemas.microsoft.com/office/drawing/2014/main" id="{5CE5E92F-122C-49B4-8854-A7B8401F9196}"/>
                  </a:ext>
                </a:extLst>
              </p:cNvPr>
              <p:cNvGraphicFramePr>
                <a:graphicFrameLocks noGrp="1"/>
              </p:cNvGraphicFramePr>
              <p:nvPr>
                <p:extLst>
                  <p:ext uri="{D42A27DB-BD31-4B8C-83A1-F6EECF244321}">
                    <p14:modId xmlns:p14="http://schemas.microsoft.com/office/powerpoint/2010/main" val="2286536471"/>
                  </p:ext>
                </p:extLst>
              </p:nvPr>
            </p:nvGraphicFramePr>
            <p:xfrm>
              <a:off x="1386539" y="1795431"/>
              <a:ext cx="9469722" cy="1381760"/>
            </p:xfrm>
            <a:graphic>
              <a:graphicData uri="http://schemas.openxmlformats.org/drawingml/2006/table">
                <a:tbl>
                  <a:tblPr firstRow="1" bandRow="1">
                    <a:tableStyleId>{93296810-A885-4BE3-A3E7-6D5BEEA58F35}</a:tableStyleId>
                  </a:tblPr>
                  <a:tblGrid>
                    <a:gridCol w="1795932">
                      <a:extLst>
                        <a:ext uri="{9D8B030D-6E8A-4147-A177-3AD203B41FA5}">
                          <a16:colId xmlns:a16="http://schemas.microsoft.com/office/drawing/2014/main" val="1960960173"/>
                        </a:ext>
                      </a:extLst>
                    </a:gridCol>
                    <a:gridCol w="1360642">
                      <a:extLst>
                        <a:ext uri="{9D8B030D-6E8A-4147-A177-3AD203B41FA5}">
                          <a16:colId xmlns:a16="http://schemas.microsoft.com/office/drawing/2014/main" val="441755114"/>
                        </a:ext>
                      </a:extLst>
                    </a:gridCol>
                    <a:gridCol w="1578287">
                      <a:extLst>
                        <a:ext uri="{9D8B030D-6E8A-4147-A177-3AD203B41FA5}">
                          <a16:colId xmlns:a16="http://schemas.microsoft.com/office/drawing/2014/main" val="3299887900"/>
                        </a:ext>
                      </a:extLst>
                    </a:gridCol>
                    <a:gridCol w="1578287">
                      <a:extLst>
                        <a:ext uri="{9D8B030D-6E8A-4147-A177-3AD203B41FA5}">
                          <a16:colId xmlns:a16="http://schemas.microsoft.com/office/drawing/2014/main" val="818073098"/>
                        </a:ext>
                      </a:extLst>
                    </a:gridCol>
                    <a:gridCol w="1578287">
                      <a:extLst>
                        <a:ext uri="{9D8B030D-6E8A-4147-A177-3AD203B41FA5}">
                          <a16:colId xmlns:a16="http://schemas.microsoft.com/office/drawing/2014/main" val="274918403"/>
                        </a:ext>
                      </a:extLst>
                    </a:gridCol>
                    <a:gridCol w="1578287">
                      <a:extLst>
                        <a:ext uri="{9D8B030D-6E8A-4147-A177-3AD203B41FA5}">
                          <a16:colId xmlns:a16="http://schemas.microsoft.com/office/drawing/2014/main" val="3821935749"/>
                        </a:ext>
                      </a:extLst>
                    </a:gridCol>
                  </a:tblGrid>
                  <a:tr h="370840">
                    <a:tc>
                      <a:txBody>
                        <a:bodyPr/>
                        <a:lstStyle/>
                        <a:p>
                          <a:endParaRPr lang="en-US"/>
                        </a:p>
                      </a:txBody>
                      <a:tcPr/>
                    </a:tc>
                    <a:tc>
                      <a:txBody>
                        <a:bodyPr/>
                        <a:lstStyle/>
                        <a:p>
                          <a:pPr algn="ctr"/>
                          <a:r>
                            <a:rPr lang="en-US" dirty="0"/>
                            <a:t>N*T</a:t>
                          </a:r>
                        </a:p>
                      </a:txBody>
                      <a:tcPr/>
                    </a:tc>
                    <a:tc>
                      <a:txBody>
                        <a:bodyPr/>
                        <a:lstStyle/>
                        <a:p>
                          <a:pPr algn="ctr"/>
                          <a:r>
                            <a:rPr lang="en-US" dirty="0"/>
                            <a:t>Mean</a:t>
                          </a:r>
                        </a:p>
                      </a:txBody>
                      <a:tcPr/>
                    </a:tc>
                    <a:tc>
                      <a:txBody>
                        <a:bodyPr/>
                        <a:lstStyle/>
                        <a:p>
                          <a:pPr algn="ctr"/>
                          <a:r>
                            <a:rPr lang="en-US" dirty="0"/>
                            <a:t>Std. Dev.</a:t>
                          </a:r>
                        </a:p>
                      </a:txBody>
                      <a:tcPr/>
                    </a:tc>
                    <a:tc>
                      <a:txBody>
                        <a:bodyPr/>
                        <a:lstStyle/>
                        <a:p>
                          <a:pPr algn="ctr"/>
                          <a:r>
                            <a:rPr lang="en-US" dirty="0"/>
                            <a:t>Min</a:t>
                          </a:r>
                        </a:p>
                      </a:txBody>
                      <a:tcPr/>
                    </a:tc>
                    <a:tc>
                      <a:txBody>
                        <a:bodyPr/>
                        <a:lstStyle/>
                        <a:p>
                          <a:pPr algn="ctr"/>
                          <a:r>
                            <a:rPr lang="en-US" dirty="0"/>
                            <a:t>Max</a:t>
                          </a:r>
                        </a:p>
                      </a:txBody>
                      <a:tcPr/>
                    </a:tc>
                    <a:extLst>
                      <a:ext uri="{0D108BD9-81ED-4DB2-BD59-A6C34878D82A}">
                        <a16:rowId xmlns:a16="http://schemas.microsoft.com/office/drawing/2014/main" val="1803201769"/>
                      </a:ext>
                    </a:extLst>
                  </a:tr>
                  <a:tr h="370840">
                    <a:tc>
                      <a:txBody>
                        <a:bodyPr/>
                        <a:lstStyle/>
                        <a:p>
                          <a:endParaRPr lang="en-US"/>
                        </a:p>
                      </a:txBody>
                      <a:tcPr>
                        <a:blipFill>
                          <a:blip r:embed="rId2"/>
                          <a:stretch>
                            <a:fillRect l="-339" t="-108197" r="-428475" b="-177049"/>
                          </a:stretch>
                        </a:blipFill>
                      </a:tcPr>
                    </a:tc>
                    <a:tc>
                      <a:txBody>
                        <a:bodyPr/>
                        <a:lstStyle/>
                        <a:p>
                          <a:pPr algn="ctr"/>
                          <a:r>
                            <a:rPr lang="en-US" dirty="0"/>
                            <a:t>7,218</a:t>
                          </a:r>
                        </a:p>
                      </a:txBody>
                      <a:tcPr/>
                    </a:tc>
                    <a:tc>
                      <a:txBody>
                        <a:bodyPr/>
                        <a:lstStyle/>
                        <a:p>
                          <a:pPr algn="ctr"/>
                          <a:r>
                            <a:rPr lang="en-US" dirty="0"/>
                            <a:t>2.72</a:t>
                          </a:r>
                        </a:p>
                      </a:txBody>
                      <a:tcPr/>
                    </a:tc>
                    <a:tc>
                      <a:txBody>
                        <a:bodyPr/>
                        <a:lstStyle/>
                        <a:p>
                          <a:pPr algn="ctr"/>
                          <a:r>
                            <a:rPr lang="en-US" dirty="0"/>
                            <a:t>0.89</a:t>
                          </a:r>
                        </a:p>
                      </a:txBody>
                      <a:tcPr/>
                    </a:tc>
                    <a:tc>
                      <a:txBody>
                        <a:bodyPr/>
                        <a:lstStyle/>
                        <a:p>
                          <a:pPr algn="ctr"/>
                          <a:r>
                            <a:rPr lang="en-US" dirty="0"/>
                            <a:t>0.08</a:t>
                          </a:r>
                        </a:p>
                      </a:txBody>
                      <a:tcPr/>
                    </a:tc>
                    <a:tc>
                      <a:txBody>
                        <a:bodyPr/>
                        <a:lstStyle/>
                        <a:p>
                          <a:pPr algn="ctr"/>
                          <a:r>
                            <a:rPr lang="en-US" dirty="0"/>
                            <a:t>9.54</a:t>
                          </a:r>
                        </a:p>
                      </a:txBody>
                      <a:tcPr/>
                    </a:tc>
                    <a:extLst>
                      <a:ext uri="{0D108BD9-81ED-4DB2-BD59-A6C34878D82A}">
                        <a16:rowId xmlns:a16="http://schemas.microsoft.com/office/drawing/2014/main" val="2137711917"/>
                      </a:ext>
                    </a:extLst>
                  </a:tr>
                  <a:tr h="640080">
                    <a:tc>
                      <a:txBody>
                        <a:bodyPr/>
                        <a:lstStyle/>
                        <a:p>
                          <a:endParaRPr lang="en-US"/>
                        </a:p>
                      </a:txBody>
                      <a:tcPr>
                        <a:blipFill>
                          <a:blip r:embed="rId2"/>
                          <a:stretch>
                            <a:fillRect l="-339" t="-119811" r="-428475" b="-1887"/>
                          </a:stretch>
                        </a:blipFill>
                      </a:tcPr>
                    </a:tc>
                    <a:tc>
                      <a:txBody>
                        <a:bodyPr/>
                        <a:lstStyle/>
                        <a:p>
                          <a:pPr algn="ctr"/>
                          <a:r>
                            <a:rPr lang="en-US" dirty="0"/>
                            <a:t>7,218</a:t>
                          </a:r>
                        </a:p>
                      </a:txBody>
                      <a:tcPr/>
                    </a:tc>
                    <a:tc>
                      <a:txBody>
                        <a:bodyPr/>
                        <a:lstStyle/>
                        <a:p>
                          <a:pPr algn="ctr"/>
                          <a:r>
                            <a:rPr lang="en-US" dirty="0"/>
                            <a:t>0.12</a:t>
                          </a:r>
                        </a:p>
                      </a:txBody>
                      <a:tcPr/>
                    </a:tc>
                    <a:tc>
                      <a:txBody>
                        <a:bodyPr/>
                        <a:lstStyle/>
                        <a:p>
                          <a:pPr algn="ctr"/>
                          <a:r>
                            <a:rPr lang="en-US" dirty="0"/>
                            <a:t>0.09</a:t>
                          </a:r>
                        </a:p>
                      </a:txBody>
                      <a:tcPr/>
                    </a:tc>
                    <a:tc>
                      <a:txBody>
                        <a:bodyPr/>
                        <a:lstStyle/>
                        <a:p>
                          <a:pPr algn="ctr"/>
                          <a:r>
                            <a:rPr lang="en-US" dirty="0"/>
                            <a:t>0</a:t>
                          </a:r>
                        </a:p>
                      </a:txBody>
                      <a:tcPr/>
                    </a:tc>
                    <a:tc>
                      <a:txBody>
                        <a:bodyPr/>
                        <a:lstStyle/>
                        <a:p>
                          <a:pPr algn="ctr"/>
                          <a:r>
                            <a:rPr lang="en-US" dirty="0"/>
                            <a:t>0.94</a:t>
                          </a:r>
                        </a:p>
                      </a:txBody>
                      <a:tcPr/>
                    </a:tc>
                    <a:extLst>
                      <a:ext uri="{0D108BD9-81ED-4DB2-BD59-A6C34878D82A}">
                        <a16:rowId xmlns:a16="http://schemas.microsoft.com/office/drawing/2014/main" val="3252773035"/>
                      </a:ext>
                    </a:extLst>
                  </a:tr>
                </a:tbl>
              </a:graphicData>
            </a:graphic>
          </p:graphicFrame>
        </mc:Fallback>
      </mc:AlternateContent>
      <p:sp>
        <p:nvSpPr>
          <p:cNvPr id="10" name="TextBox 9">
            <a:extLst>
              <a:ext uri="{FF2B5EF4-FFF2-40B4-BE49-F238E27FC236}">
                <a16:creationId xmlns:a16="http://schemas.microsoft.com/office/drawing/2014/main" id="{98EB85AD-7CC0-9F72-3879-425647EBCCDC}"/>
              </a:ext>
            </a:extLst>
          </p:cNvPr>
          <p:cNvSpPr txBox="1"/>
          <p:nvPr/>
        </p:nvSpPr>
        <p:spPr>
          <a:xfrm>
            <a:off x="1317811" y="1408798"/>
            <a:ext cx="3406589" cy="369332"/>
          </a:xfrm>
          <a:prstGeom prst="rect">
            <a:avLst/>
          </a:prstGeom>
          <a:noFill/>
        </p:spPr>
        <p:txBody>
          <a:bodyPr wrap="square" rtlCol="0">
            <a:spAutoFit/>
          </a:bodyPr>
          <a:lstStyle/>
          <a:p>
            <a:r>
              <a:rPr lang="en-US" b="1" dirty="0"/>
              <a:t>Table 5: </a:t>
            </a:r>
            <a:r>
              <a:rPr lang="en-US" dirty="0"/>
              <a:t>Technical Efficiency</a:t>
            </a:r>
          </a:p>
        </p:txBody>
      </p:sp>
      <p:sp>
        <p:nvSpPr>
          <p:cNvPr id="11" name="TextBox 10">
            <a:extLst>
              <a:ext uri="{FF2B5EF4-FFF2-40B4-BE49-F238E27FC236}">
                <a16:creationId xmlns:a16="http://schemas.microsoft.com/office/drawing/2014/main" id="{16DCB0EF-4641-E15C-E97E-7B1D52186580}"/>
              </a:ext>
            </a:extLst>
          </p:cNvPr>
          <p:cNvSpPr txBox="1"/>
          <p:nvPr/>
        </p:nvSpPr>
        <p:spPr>
          <a:xfrm>
            <a:off x="1326775" y="3429000"/>
            <a:ext cx="9538450" cy="1015663"/>
          </a:xfrm>
          <a:prstGeom prst="rect">
            <a:avLst/>
          </a:prstGeom>
          <a:noFill/>
        </p:spPr>
        <p:txBody>
          <a:bodyPr wrap="square" rtlCol="0">
            <a:spAutoFit/>
          </a:bodyPr>
          <a:lstStyle/>
          <a:p>
            <a:pPr marL="285750" indent="-285750" algn="just">
              <a:buFont typeface="Arial" panose="020B0604020202020204" pitchFamily="34" charset="0"/>
              <a:buChar char="•"/>
            </a:pPr>
            <a:r>
              <a:rPr lang="el-GR" sz="2000" dirty="0"/>
              <a:t>0.12 σημαίνει ότι κατά μέσο όρο των 12% των μέγιστων πωλήσεων επιτυγχάνεται από τα ξενοδοχεία που έχουμε στο δείγμα</a:t>
            </a:r>
          </a:p>
          <a:p>
            <a:pPr marL="285750" indent="-285750" algn="just">
              <a:buFont typeface="Arial" panose="020B0604020202020204" pitchFamily="34" charset="0"/>
              <a:buChar char="•"/>
            </a:pPr>
            <a:r>
              <a:rPr lang="el-GR" sz="2000" dirty="0"/>
              <a:t>2.72 σημαίνει ότι κατά μέσο όρο η αναποτελεσματικότητα είναι 272%.  </a:t>
            </a:r>
            <a:endParaRPr lang="en-US" sz="2000" dirty="0"/>
          </a:p>
        </p:txBody>
      </p:sp>
    </p:spTree>
    <p:extLst>
      <p:ext uri="{BB962C8B-B14F-4D97-AF65-F5344CB8AC3E}">
        <p14:creationId xmlns:p14="http://schemas.microsoft.com/office/powerpoint/2010/main" val="403869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5"/>
            <a:ext cx="9040211" cy="993656"/>
          </a:xfrm>
        </p:spPr>
        <p:txBody>
          <a:bodyPr>
            <a:normAutofit/>
          </a:bodyPr>
          <a:lstStyle/>
          <a:p>
            <a:pPr algn="ctr"/>
            <a:r>
              <a:rPr lang="el-GR" sz="4000" dirty="0"/>
              <a:t>Αποτελέσματα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graphicFrame>
        <p:nvGraphicFramePr>
          <p:cNvPr id="8" name="Table 8">
            <a:extLst>
              <a:ext uri="{FF2B5EF4-FFF2-40B4-BE49-F238E27FC236}">
                <a16:creationId xmlns:a16="http://schemas.microsoft.com/office/drawing/2014/main" id="{5CE5E92F-122C-49B4-8854-A7B8401F9196}"/>
              </a:ext>
            </a:extLst>
          </p:cNvPr>
          <p:cNvGraphicFramePr>
            <a:graphicFrameLocks noGrp="1"/>
          </p:cNvGraphicFramePr>
          <p:nvPr>
            <p:extLst>
              <p:ext uri="{D42A27DB-BD31-4B8C-83A1-F6EECF244321}">
                <p14:modId xmlns:p14="http://schemas.microsoft.com/office/powerpoint/2010/main" val="3506533970"/>
              </p:ext>
            </p:extLst>
          </p:nvPr>
        </p:nvGraphicFramePr>
        <p:xfrm>
          <a:off x="1361139" y="1373286"/>
          <a:ext cx="9469722" cy="1854200"/>
        </p:xfrm>
        <a:graphic>
          <a:graphicData uri="http://schemas.openxmlformats.org/drawingml/2006/table">
            <a:tbl>
              <a:tblPr firstRow="1" bandRow="1">
                <a:tableStyleId>{93296810-A885-4BE3-A3E7-6D5BEEA58F35}</a:tableStyleId>
              </a:tblPr>
              <a:tblGrid>
                <a:gridCol w="1795932">
                  <a:extLst>
                    <a:ext uri="{9D8B030D-6E8A-4147-A177-3AD203B41FA5}">
                      <a16:colId xmlns:a16="http://schemas.microsoft.com/office/drawing/2014/main" val="1960960173"/>
                    </a:ext>
                  </a:extLst>
                </a:gridCol>
                <a:gridCol w="1360642">
                  <a:extLst>
                    <a:ext uri="{9D8B030D-6E8A-4147-A177-3AD203B41FA5}">
                      <a16:colId xmlns:a16="http://schemas.microsoft.com/office/drawing/2014/main" val="441755114"/>
                    </a:ext>
                  </a:extLst>
                </a:gridCol>
                <a:gridCol w="1578287">
                  <a:extLst>
                    <a:ext uri="{9D8B030D-6E8A-4147-A177-3AD203B41FA5}">
                      <a16:colId xmlns:a16="http://schemas.microsoft.com/office/drawing/2014/main" val="3299887900"/>
                    </a:ext>
                  </a:extLst>
                </a:gridCol>
                <a:gridCol w="1578287">
                  <a:extLst>
                    <a:ext uri="{9D8B030D-6E8A-4147-A177-3AD203B41FA5}">
                      <a16:colId xmlns:a16="http://schemas.microsoft.com/office/drawing/2014/main" val="818073098"/>
                    </a:ext>
                  </a:extLst>
                </a:gridCol>
                <a:gridCol w="1578287">
                  <a:extLst>
                    <a:ext uri="{9D8B030D-6E8A-4147-A177-3AD203B41FA5}">
                      <a16:colId xmlns:a16="http://schemas.microsoft.com/office/drawing/2014/main" val="274918403"/>
                    </a:ext>
                  </a:extLst>
                </a:gridCol>
                <a:gridCol w="1578287">
                  <a:extLst>
                    <a:ext uri="{9D8B030D-6E8A-4147-A177-3AD203B41FA5}">
                      <a16:colId xmlns:a16="http://schemas.microsoft.com/office/drawing/2014/main" val="3821935749"/>
                    </a:ext>
                  </a:extLst>
                </a:gridCol>
              </a:tblGrid>
              <a:tr h="370840">
                <a:tc>
                  <a:txBody>
                    <a:bodyPr/>
                    <a:lstStyle/>
                    <a:p>
                      <a:endParaRPr lang="en-US" dirty="0"/>
                    </a:p>
                  </a:txBody>
                  <a:tcPr/>
                </a:tc>
                <a:tc>
                  <a:txBody>
                    <a:bodyPr/>
                    <a:lstStyle/>
                    <a:p>
                      <a:pPr algn="ctr"/>
                      <a:r>
                        <a:rPr lang="en-US" dirty="0"/>
                        <a:t>N*T</a:t>
                      </a:r>
                    </a:p>
                  </a:txBody>
                  <a:tcPr/>
                </a:tc>
                <a:tc>
                  <a:txBody>
                    <a:bodyPr/>
                    <a:lstStyle/>
                    <a:p>
                      <a:pPr algn="ctr"/>
                      <a:r>
                        <a:rPr lang="en-US" dirty="0"/>
                        <a:t>Mean</a:t>
                      </a:r>
                    </a:p>
                  </a:txBody>
                  <a:tcPr/>
                </a:tc>
                <a:tc>
                  <a:txBody>
                    <a:bodyPr/>
                    <a:lstStyle/>
                    <a:p>
                      <a:pPr algn="ctr"/>
                      <a:r>
                        <a:rPr lang="en-US" dirty="0"/>
                        <a:t>Std. Dev.</a:t>
                      </a:r>
                    </a:p>
                  </a:txBody>
                  <a:tcPr/>
                </a:tc>
                <a:tc>
                  <a:txBody>
                    <a:bodyPr/>
                    <a:lstStyle/>
                    <a:p>
                      <a:pPr algn="ctr"/>
                      <a:r>
                        <a:rPr lang="en-US" dirty="0"/>
                        <a:t>Min</a:t>
                      </a:r>
                    </a:p>
                  </a:txBody>
                  <a:tcPr/>
                </a:tc>
                <a:tc>
                  <a:txBody>
                    <a:bodyPr/>
                    <a:lstStyle/>
                    <a:p>
                      <a:pPr algn="ctr"/>
                      <a:r>
                        <a:rPr lang="en-US" dirty="0"/>
                        <a:t>Max</a:t>
                      </a:r>
                    </a:p>
                  </a:txBody>
                  <a:tcPr/>
                </a:tc>
                <a:extLst>
                  <a:ext uri="{0D108BD9-81ED-4DB2-BD59-A6C34878D82A}">
                    <a16:rowId xmlns:a16="http://schemas.microsoft.com/office/drawing/2014/main" val="1803201769"/>
                  </a:ext>
                </a:extLst>
              </a:tr>
              <a:tr h="370840">
                <a:tc>
                  <a:txBody>
                    <a:bodyPr/>
                    <a:lstStyle/>
                    <a:p>
                      <a:pPr algn="ctr"/>
                      <a:r>
                        <a:rPr lang="en-US" dirty="0"/>
                        <a:t>Scale</a:t>
                      </a:r>
                    </a:p>
                  </a:txBody>
                  <a:tcPr/>
                </a:tc>
                <a:tc>
                  <a:txBody>
                    <a:bodyPr/>
                    <a:lstStyle/>
                    <a:p>
                      <a:pPr algn="ctr"/>
                      <a:r>
                        <a:rPr lang="en-US" dirty="0"/>
                        <a:t>3,548</a:t>
                      </a:r>
                    </a:p>
                  </a:txBody>
                  <a:tcPr/>
                </a:tc>
                <a:tc>
                  <a:txBody>
                    <a:bodyPr/>
                    <a:lstStyle/>
                    <a:p>
                      <a:pPr algn="ctr"/>
                      <a:r>
                        <a:rPr lang="en-US" dirty="0"/>
                        <a:t>-0.01</a:t>
                      </a:r>
                    </a:p>
                  </a:txBody>
                  <a:tcPr/>
                </a:tc>
                <a:tc>
                  <a:txBody>
                    <a:bodyPr/>
                    <a:lstStyle/>
                    <a:p>
                      <a:pPr algn="ctr"/>
                      <a:r>
                        <a:rPr lang="en-US" dirty="0"/>
                        <a:t>0.06</a:t>
                      </a:r>
                    </a:p>
                  </a:txBody>
                  <a:tcPr/>
                </a:tc>
                <a:tc>
                  <a:txBody>
                    <a:bodyPr/>
                    <a:lstStyle/>
                    <a:p>
                      <a:pPr algn="ctr"/>
                      <a:r>
                        <a:rPr lang="en-US" dirty="0"/>
                        <a:t>-0.61</a:t>
                      </a:r>
                    </a:p>
                  </a:txBody>
                  <a:tcPr/>
                </a:tc>
                <a:tc>
                  <a:txBody>
                    <a:bodyPr/>
                    <a:lstStyle/>
                    <a:p>
                      <a:pPr algn="ctr"/>
                      <a:r>
                        <a:rPr lang="en-US" dirty="0"/>
                        <a:t>0.43</a:t>
                      </a:r>
                    </a:p>
                  </a:txBody>
                  <a:tcPr/>
                </a:tc>
                <a:extLst>
                  <a:ext uri="{0D108BD9-81ED-4DB2-BD59-A6C34878D82A}">
                    <a16:rowId xmlns:a16="http://schemas.microsoft.com/office/drawing/2014/main" val="213771191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TC</a:t>
                      </a:r>
                    </a:p>
                  </a:txBody>
                  <a:tcPr/>
                </a:tc>
                <a:tc>
                  <a:txBody>
                    <a:bodyPr/>
                    <a:lstStyle/>
                    <a:p>
                      <a:pPr algn="ctr"/>
                      <a:r>
                        <a:rPr lang="en-US" dirty="0"/>
                        <a:t>3,548</a:t>
                      </a:r>
                    </a:p>
                  </a:txBody>
                  <a:tcPr/>
                </a:tc>
                <a:tc>
                  <a:txBody>
                    <a:bodyPr/>
                    <a:lstStyle/>
                    <a:p>
                      <a:pPr algn="ctr"/>
                      <a:r>
                        <a:rPr lang="en-US" dirty="0"/>
                        <a:t>0.11</a:t>
                      </a:r>
                    </a:p>
                  </a:txBody>
                  <a:tcPr/>
                </a:tc>
                <a:tc>
                  <a:txBody>
                    <a:bodyPr/>
                    <a:lstStyle/>
                    <a:p>
                      <a:pPr algn="ctr"/>
                      <a:r>
                        <a:rPr lang="en-US" dirty="0"/>
                        <a:t>0.04</a:t>
                      </a:r>
                    </a:p>
                  </a:txBody>
                  <a:tcPr/>
                </a:tc>
                <a:tc>
                  <a:txBody>
                    <a:bodyPr/>
                    <a:lstStyle/>
                    <a:p>
                      <a:pPr algn="ctr"/>
                      <a:r>
                        <a:rPr lang="en-US" dirty="0"/>
                        <a:t>-0.006</a:t>
                      </a:r>
                    </a:p>
                  </a:txBody>
                  <a:tcPr/>
                </a:tc>
                <a:tc>
                  <a:txBody>
                    <a:bodyPr/>
                    <a:lstStyle/>
                    <a:p>
                      <a:pPr algn="ctr"/>
                      <a:r>
                        <a:rPr lang="en-US" dirty="0"/>
                        <a:t>0.19</a:t>
                      </a:r>
                    </a:p>
                  </a:txBody>
                  <a:tcPr/>
                </a:tc>
                <a:extLst>
                  <a:ext uri="{0D108BD9-81ED-4DB2-BD59-A6C34878D82A}">
                    <a16:rowId xmlns:a16="http://schemas.microsoft.com/office/drawing/2014/main" val="3252773035"/>
                  </a:ext>
                </a:extLst>
              </a:tr>
              <a:tr h="370840">
                <a:tc>
                  <a:txBody>
                    <a:bodyPr/>
                    <a:lstStyle/>
                    <a:p>
                      <a:pPr algn="ctr"/>
                      <a:r>
                        <a:rPr lang="en-US" dirty="0"/>
                        <a:t>TEC</a:t>
                      </a:r>
                    </a:p>
                  </a:txBody>
                  <a:tcPr/>
                </a:tc>
                <a:tc>
                  <a:txBody>
                    <a:bodyPr/>
                    <a:lstStyle/>
                    <a:p>
                      <a:pPr algn="ctr"/>
                      <a:r>
                        <a:rPr lang="en-US" dirty="0"/>
                        <a:t>3,548</a:t>
                      </a:r>
                    </a:p>
                  </a:txBody>
                  <a:tcPr/>
                </a:tc>
                <a:tc>
                  <a:txBody>
                    <a:bodyPr/>
                    <a:lstStyle/>
                    <a:p>
                      <a:pPr algn="ctr"/>
                      <a:r>
                        <a:rPr lang="en-US" dirty="0"/>
                        <a:t>-0.07</a:t>
                      </a:r>
                    </a:p>
                  </a:txBody>
                  <a:tcPr/>
                </a:tc>
                <a:tc>
                  <a:txBody>
                    <a:bodyPr/>
                    <a:lstStyle/>
                    <a:p>
                      <a:pPr algn="ctr"/>
                      <a:r>
                        <a:rPr lang="en-US" dirty="0"/>
                        <a:t>0.02</a:t>
                      </a:r>
                    </a:p>
                  </a:txBody>
                  <a:tcPr/>
                </a:tc>
                <a:tc>
                  <a:txBody>
                    <a:bodyPr/>
                    <a:lstStyle/>
                    <a:p>
                      <a:pPr algn="ctr"/>
                      <a:r>
                        <a:rPr lang="en-US" dirty="0"/>
                        <a:t>-0.29</a:t>
                      </a:r>
                    </a:p>
                  </a:txBody>
                  <a:tcPr/>
                </a:tc>
                <a:tc>
                  <a:txBody>
                    <a:bodyPr/>
                    <a:lstStyle/>
                    <a:p>
                      <a:pPr algn="ctr"/>
                      <a:r>
                        <a:rPr lang="en-US" dirty="0"/>
                        <a:t>-0.02</a:t>
                      </a:r>
                    </a:p>
                  </a:txBody>
                  <a:tcPr/>
                </a:tc>
                <a:extLst>
                  <a:ext uri="{0D108BD9-81ED-4DB2-BD59-A6C34878D82A}">
                    <a16:rowId xmlns:a16="http://schemas.microsoft.com/office/drawing/2014/main" val="1284108574"/>
                  </a:ext>
                </a:extLst>
              </a:tr>
              <a:tr h="370840">
                <a:tc>
                  <a:txBody>
                    <a:bodyPr/>
                    <a:lstStyle/>
                    <a:p>
                      <a:pPr algn="ctr"/>
                      <a:r>
                        <a:rPr lang="en-US" dirty="0"/>
                        <a:t>TFP</a:t>
                      </a:r>
                    </a:p>
                  </a:txBody>
                  <a:tcPr/>
                </a:tc>
                <a:tc>
                  <a:txBody>
                    <a:bodyPr/>
                    <a:lstStyle/>
                    <a:p>
                      <a:pPr algn="ctr"/>
                      <a:r>
                        <a:rPr lang="en-US" dirty="0"/>
                        <a:t>3,548</a:t>
                      </a:r>
                    </a:p>
                  </a:txBody>
                  <a:tcPr/>
                </a:tc>
                <a:tc>
                  <a:txBody>
                    <a:bodyPr/>
                    <a:lstStyle/>
                    <a:p>
                      <a:pPr algn="ctr"/>
                      <a:r>
                        <a:rPr lang="en-US" dirty="0"/>
                        <a:t>0.02</a:t>
                      </a:r>
                    </a:p>
                  </a:txBody>
                  <a:tcPr/>
                </a:tc>
                <a:tc>
                  <a:txBody>
                    <a:bodyPr/>
                    <a:lstStyle/>
                    <a:p>
                      <a:pPr algn="ctr"/>
                      <a:r>
                        <a:rPr lang="en-US" dirty="0"/>
                        <a:t>0.07</a:t>
                      </a:r>
                    </a:p>
                  </a:txBody>
                  <a:tcPr/>
                </a:tc>
                <a:tc>
                  <a:txBody>
                    <a:bodyPr/>
                    <a:lstStyle/>
                    <a:p>
                      <a:pPr algn="ctr"/>
                      <a:r>
                        <a:rPr lang="en-US" dirty="0"/>
                        <a:t>-0.66</a:t>
                      </a:r>
                    </a:p>
                  </a:txBody>
                  <a:tcPr/>
                </a:tc>
                <a:tc>
                  <a:txBody>
                    <a:bodyPr/>
                    <a:lstStyle/>
                    <a:p>
                      <a:pPr algn="ctr"/>
                      <a:r>
                        <a:rPr lang="en-US" dirty="0"/>
                        <a:t>0.45</a:t>
                      </a:r>
                    </a:p>
                  </a:txBody>
                  <a:tcPr/>
                </a:tc>
                <a:extLst>
                  <a:ext uri="{0D108BD9-81ED-4DB2-BD59-A6C34878D82A}">
                    <a16:rowId xmlns:a16="http://schemas.microsoft.com/office/drawing/2014/main" val="209247687"/>
                  </a:ext>
                </a:extLst>
              </a:tr>
            </a:tbl>
          </a:graphicData>
        </a:graphic>
      </p:graphicFrame>
      <p:sp>
        <p:nvSpPr>
          <p:cNvPr id="10" name="TextBox 9">
            <a:extLst>
              <a:ext uri="{FF2B5EF4-FFF2-40B4-BE49-F238E27FC236}">
                <a16:creationId xmlns:a16="http://schemas.microsoft.com/office/drawing/2014/main" id="{98EB85AD-7CC0-9F72-3879-425647EBCCDC}"/>
              </a:ext>
            </a:extLst>
          </p:cNvPr>
          <p:cNvSpPr txBox="1"/>
          <p:nvPr/>
        </p:nvSpPr>
        <p:spPr>
          <a:xfrm>
            <a:off x="1317811" y="1020842"/>
            <a:ext cx="3406589" cy="369332"/>
          </a:xfrm>
          <a:prstGeom prst="rect">
            <a:avLst/>
          </a:prstGeom>
          <a:noFill/>
        </p:spPr>
        <p:txBody>
          <a:bodyPr wrap="square" rtlCol="0">
            <a:spAutoFit/>
          </a:bodyPr>
          <a:lstStyle/>
          <a:p>
            <a:r>
              <a:rPr lang="en-US" b="1" dirty="0"/>
              <a:t>Table </a:t>
            </a:r>
            <a:r>
              <a:rPr lang="el-GR" b="1" dirty="0"/>
              <a:t>6</a:t>
            </a:r>
            <a:r>
              <a:rPr lang="en-US" b="1" dirty="0"/>
              <a:t>: </a:t>
            </a:r>
            <a:r>
              <a:rPr lang="fr-FR" dirty="0" err="1"/>
              <a:t>Deco</a:t>
            </a:r>
            <a:r>
              <a:rPr lang="en-US" dirty="0" err="1"/>
              <a:t>mposition</a:t>
            </a:r>
            <a:r>
              <a:rPr lang="en-US" dirty="0"/>
              <a:t> Analysis</a:t>
            </a:r>
          </a:p>
        </p:txBody>
      </p:sp>
      <p:sp>
        <p:nvSpPr>
          <p:cNvPr id="11" name="TextBox 10">
            <a:extLst>
              <a:ext uri="{FF2B5EF4-FFF2-40B4-BE49-F238E27FC236}">
                <a16:creationId xmlns:a16="http://schemas.microsoft.com/office/drawing/2014/main" id="{16DCB0EF-4641-E15C-E97E-7B1D52186580}"/>
              </a:ext>
            </a:extLst>
          </p:cNvPr>
          <p:cNvSpPr txBox="1"/>
          <p:nvPr/>
        </p:nvSpPr>
        <p:spPr>
          <a:xfrm>
            <a:off x="1292411" y="3282613"/>
            <a:ext cx="9538450" cy="2554545"/>
          </a:xfrm>
          <a:prstGeom prst="rect">
            <a:avLst/>
          </a:prstGeom>
          <a:noFill/>
        </p:spPr>
        <p:txBody>
          <a:bodyPr wrap="square" rtlCol="0">
            <a:spAutoFit/>
          </a:bodyPr>
          <a:lstStyle/>
          <a:p>
            <a:pPr marL="285750" indent="-285750" algn="just">
              <a:buFont typeface="Arial" panose="020B0604020202020204" pitchFamily="34" charset="0"/>
              <a:buChar char="•"/>
            </a:pPr>
            <a:r>
              <a:rPr lang="el-GR" sz="2000" dirty="0"/>
              <a:t>Φθίνουσες αποδόσεις κλίμακος δηλ. αυξάνοντας τις εισροές κατά </a:t>
            </a:r>
            <a:r>
              <a:rPr lang="fr-FR" sz="2000" dirty="0"/>
              <a:t>x</a:t>
            </a:r>
            <a:r>
              <a:rPr lang="el-GR" sz="2000" dirty="0"/>
              <a:t>% το παραγόμενο προϊόν αυξάνεται λιγότερο.</a:t>
            </a:r>
          </a:p>
          <a:p>
            <a:pPr marL="285750" indent="-285750" algn="just">
              <a:buFont typeface="Arial" panose="020B0604020202020204" pitchFamily="34" charset="0"/>
              <a:buChar char="•"/>
            </a:pPr>
            <a:r>
              <a:rPr lang="el-GR" sz="2000" dirty="0"/>
              <a:t>Τεχνική αλλαγή θετική που σημαίνει ότι λόγω της τεχνολογίας κι άλλων παραγόντων που βελτιώνονται αυξάνεται το παραγωγικό σύνορο δηλ. το μέγιστο προϊόν που μπορεί να παραχθεί.</a:t>
            </a:r>
          </a:p>
          <a:p>
            <a:pPr marL="285750" indent="-285750" algn="just">
              <a:buFont typeface="Arial" panose="020B0604020202020204" pitchFamily="34" charset="0"/>
              <a:buChar char="•"/>
            </a:pPr>
            <a:r>
              <a:rPr lang="el-GR" sz="2000" dirty="0"/>
              <a:t>Η μεταβολή στην τεχνική αποτελεσματικότητα είναι αρνητική που σημαίνει ότι οι επιχειρήσεις γίνονται πιο αναποτελεσματικές</a:t>
            </a:r>
          </a:p>
          <a:p>
            <a:pPr marL="285750" indent="-285750" algn="just">
              <a:buFont typeface="Arial" panose="020B0604020202020204" pitchFamily="34" charset="0"/>
              <a:buChar char="•"/>
            </a:pPr>
            <a:r>
              <a:rPr lang="el-GR" sz="2000" dirty="0"/>
              <a:t>Η μεταβολή στην παραγωγικότητα θετική λόγω τεχνικής αλλαγής.</a:t>
            </a:r>
          </a:p>
        </p:txBody>
      </p:sp>
    </p:spTree>
    <p:extLst>
      <p:ext uri="{BB962C8B-B14F-4D97-AF65-F5344CB8AC3E}">
        <p14:creationId xmlns:p14="http://schemas.microsoft.com/office/powerpoint/2010/main" val="4009405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65889" y="136525"/>
            <a:ext cx="9040211" cy="993656"/>
          </a:xfrm>
        </p:spPr>
        <p:txBody>
          <a:bodyPr>
            <a:normAutofit/>
          </a:bodyPr>
          <a:lstStyle/>
          <a:p>
            <a:pPr algn="ctr"/>
            <a:r>
              <a:rPr lang="el-GR" sz="4000" dirty="0"/>
              <a:t>Αποτελέσματα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pic>
        <p:nvPicPr>
          <p:cNvPr id="10" name="Picture 9" descr="Map&#10;&#10;Description automatically generated">
            <a:extLst>
              <a:ext uri="{FF2B5EF4-FFF2-40B4-BE49-F238E27FC236}">
                <a16:creationId xmlns:a16="http://schemas.microsoft.com/office/drawing/2014/main" id="{8B088D93-9AC2-E16F-0693-E97AE7ECC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4624" y="1130181"/>
            <a:ext cx="7534275" cy="4851616"/>
          </a:xfrm>
          <a:prstGeom prst="rect">
            <a:avLst/>
          </a:prstGeom>
        </p:spPr>
      </p:pic>
      <p:sp>
        <p:nvSpPr>
          <p:cNvPr id="11" name="TextBox 10">
            <a:extLst>
              <a:ext uri="{FF2B5EF4-FFF2-40B4-BE49-F238E27FC236}">
                <a16:creationId xmlns:a16="http://schemas.microsoft.com/office/drawing/2014/main" id="{20AB4B90-1348-3D9F-240C-D3C4341B7DBA}"/>
              </a:ext>
            </a:extLst>
          </p:cNvPr>
          <p:cNvSpPr txBox="1"/>
          <p:nvPr/>
        </p:nvSpPr>
        <p:spPr>
          <a:xfrm>
            <a:off x="4392707" y="858902"/>
            <a:ext cx="2771336" cy="369332"/>
          </a:xfrm>
          <a:prstGeom prst="rect">
            <a:avLst/>
          </a:prstGeom>
          <a:noFill/>
        </p:spPr>
        <p:txBody>
          <a:bodyPr wrap="none" rtlCol="0">
            <a:spAutoFit/>
          </a:bodyPr>
          <a:lstStyle/>
          <a:p>
            <a:r>
              <a:rPr lang="en-US" dirty="0"/>
              <a:t>Efficiency change by Region</a:t>
            </a:r>
          </a:p>
        </p:txBody>
      </p:sp>
    </p:spTree>
    <p:extLst>
      <p:ext uri="{BB962C8B-B14F-4D97-AF65-F5344CB8AC3E}">
        <p14:creationId xmlns:p14="http://schemas.microsoft.com/office/powerpoint/2010/main" val="89425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993656"/>
          </a:xfrm>
        </p:spPr>
        <p:txBody>
          <a:bodyPr>
            <a:normAutofit/>
          </a:bodyPr>
          <a:lstStyle/>
          <a:p>
            <a:pPr algn="ctr"/>
            <a:r>
              <a:rPr lang="el-GR" sz="4000" dirty="0"/>
              <a:t>Αποτελέσματα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11" name="TextBox 10">
            <a:extLst>
              <a:ext uri="{FF2B5EF4-FFF2-40B4-BE49-F238E27FC236}">
                <a16:creationId xmlns:a16="http://schemas.microsoft.com/office/drawing/2014/main" id="{20AB4B90-1348-3D9F-240C-D3C4341B7DBA}"/>
              </a:ext>
            </a:extLst>
          </p:cNvPr>
          <p:cNvSpPr txBox="1"/>
          <p:nvPr/>
        </p:nvSpPr>
        <p:spPr>
          <a:xfrm>
            <a:off x="4440332" y="760849"/>
            <a:ext cx="3011145" cy="369332"/>
          </a:xfrm>
          <a:prstGeom prst="rect">
            <a:avLst/>
          </a:prstGeom>
          <a:noFill/>
        </p:spPr>
        <p:txBody>
          <a:bodyPr wrap="none" rtlCol="0">
            <a:spAutoFit/>
          </a:bodyPr>
          <a:lstStyle/>
          <a:p>
            <a:r>
              <a:rPr lang="en-US" dirty="0"/>
              <a:t>Productivity change by Region</a:t>
            </a:r>
          </a:p>
        </p:txBody>
      </p:sp>
      <p:pic>
        <p:nvPicPr>
          <p:cNvPr id="7" name="Picture 6" descr="Map&#10;&#10;Description automatically generated">
            <a:extLst>
              <a:ext uri="{FF2B5EF4-FFF2-40B4-BE49-F238E27FC236}">
                <a16:creationId xmlns:a16="http://schemas.microsoft.com/office/drawing/2014/main" id="{1C94C5DB-B5C7-2781-AF8A-CD08244CD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149" y="1130181"/>
            <a:ext cx="5667375" cy="4857750"/>
          </a:xfrm>
          <a:prstGeom prst="rect">
            <a:avLst/>
          </a:prstGeom>
        </p:spPr>
      </p:pic>
    </p:spTree>
    <p:extLst>
      <p:ext uri="{BB962C8B-B14F-4D97-AF65-F5344CB8AC3E}">
        <p14:creationId xmlns:p14="http://schemas.microsoft.com/office/powerpoint/2010/main" val="1954129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993656"/>
          </a:xfrm>
        </p:spPr>
        <p:txBody>
          <a:bodyPr>
            <a:normAutofit/>
          </a:bodyPr>
          <a:lstStyle/>
          <a:p>
            <a:pPr algn="ctr"/>
            <a:r>
              <a:rPr lang="el-GR" sz="4000" dirty="0"/>
              <a:t>Προσδιοριστικοί παράγοντες</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838200" y="1945340"/>
            <a:ext cx="10251141" cy="2246769"/>
          </a:xfrm>
          <a:prstGeom prst="rect">
            <a:avLst/>
          </a:prstGeom>
          <a:noFill/>
        </p:spPr>
        <p:txBody>
          <a:bodyPr wrap="square" rtlCol="0">
            <a:spAutoFit/>
          </a:bodyPr>
          <a:lstStyle/>
          <a:p>
            <a:pPr marL="285750" indent="-285750" algn="just">
              <a:buFont typeface="Arial" panose="020B0604020202020204" pitchFamily="34" charset="0"/>
              <a:buChar char="•"/>
            </a:pPr>
            <a:r>
              <a:rPr lang="el-GR" sz="2600" dirty="0"/>
              <a:t>Ποιοι παράγοντες επηρεάζουν το </a:t>
            </a:r>
            <a:r>
              <a:rPr lang="fr-FR" sz="2600" dirty="0" err="1"/>
              <a:t>productivity</a:t>
            </a:r>
            <a:r>
              <a:rPr lang="fr-FR" sz="2600" dirty="0"/>
              <a:t> </a:t>
            </a:r>
            <a:r>
              <a:rPr lang="fr-FR" sz="2600" dirty="0" err="1"/>
              <a:t>ch</a:t>
            </a:r>
            <a:r>
              <a:rPr lang="en-US" sz="2600" dirty="0" err="1"/>
              <a:t>ange</a:t>
            </a:r>
            <a:r>
              <a:rPr lang="el-GR" sz="2600" dirty="0"/>
              <a:t> ανά επιχείρηση και ανά περιφέρεια;</a:t>
            </a:r>
          </a:p>
          <a:p>
            <a:pPr marL="285750" indent="-285750" algn="just">
              <a:buFont typeface="Arial" panose="020B0604020202020204" pitchFamily="34" charset="0"/>
              <a:buChar char="•"/>
            </a:pPr>
            <a:r>
              <a:rPr lang="el-GR" sz="2600" dirty="0"/>
              <a:t>Ποιες επιχειρήσεις είναι πιο παραγωγικές;</a:t>
            </a:r>
          </a:p>
          <a:p>
            <a:pPr marL="285750" indent="-285750" algn="just">
              <a:buFont typeface="Arial" panose="020B0604020202020204" pitchFamily="34" charset="0"/>
              <a:buChar char="•"/>
            </a:pPr>
            <a:r>
              <a:rPr lang="el-GR" sz="2600" dirty="0"/>
              <a:t>Υπάρχουν </a:t>
            </a:r>
            <a:r>
              <a:rPr lang="fr-FR" sz="2600" dirty="0"/>
              <a:t>c</a:t>
            </a:r>
            <a:r>
              <a:rPr lang="en-US" sz="2600" dirty="0" err="1"/>
              <a:t>atch</a:t>
            </a:r>
            <a:r>
              <a:rPr lang="en-US" sz="2600" dirty="0"/>
              <a:t>-up effects</a:t>
            </a:r>
            <a:r>
              <a:rPr lang="el-GR" sz="2600" dirty="0"/>
              <a:t> ανά περιφέρεια;</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84382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993656"/>
          </a:xfrm>
        </p:spPr>
        <p:txBody>
          <a:bodyPr>
            <a:normAutofit/>
          </a:bodyPr>
          <a:lstStyle/>
          <a:p>
            <a:pPr algn="ctr"/>
            <a:r>
              <a:rPr lang="el-GR" sz="4000" dirty="0"/>
              <a:t>Προσδιοριστικοί παράγοντες</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838200" y="1945340"/>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3495765668"/>
                  </p:ext>
                </p:extLst>
              </p:nvPr>
            </p:nvGraphicFramePr>
            <p:xfrm>
              <a:off x="1754094" y="1674507"/>
              <a:ext cx="8128000" cy="3398520"/>
            </p:xfrm>
            <a:graphic>
              <a:graphicData uri="http://schemas.openxmlformats.org/drawingml/2006/table">
                <a:tbl>
                  <a:tblPr firstRow="1" bandRow="1">
                    <a:tableStyleId>{93296810-A885-4BE3-A3E7-6D5BEEA58F35}</a:tableStyleId>
                  </a:tblPr>
                  <a:tblGrid>
                    <a:gridCol w="4064000">
                      <a:extLst>
                        <a:ext uri="{9D8B030D-6E8A-4147-A177-3AD203B41FA5}">
                          <a16:colId xmlns:a16="http://schemas.microsoft.com/office/drawing/2014/main" val="103467375"/>
                        </a:ext>
                      </a:extLst>
                    </a:gridCol>
                    <a:gridCol w="4064000">
                      <a:extLst>
                        <a:ext uri="{9D8B030D-6E8A-4147-A177-3AD203B41FA5}">
                          <a16:colId xmlns:a16="http://schemas.microsoft.com/office/drawing/2014/main" val="1653481945"/>
                        </a:ext>
                      </a:extLst>
                    </a:gridCol>
                  </a:tblGrid>
                  <a:tr h="370840">
                    <a:tc>
                      <a:txBody>
                        <a:bodyPr/>
                        <a:lstStyle/>
                        <a:p>
                          <a:endParaRPr lang="en-US" dirty="0"/>
                        </a:p>
                      </a:txBody>
                      <a:tcPr/>
                    </a:tc>
                    <a:tc>
                      <a:txBody>
                        <a:bodyPr/>
                        <a:lstStyle/>
                        <a:p>
                          <a:r>
                            <a:rPr lang="fr-FR" dirty="0"/>
                            <a:t>TFP</a:t>
                          </a:r>
                          <a:endParaRPr lang="en-US" dirty="0"/>
                        </a:p>
                      </a:txBody>
                      <a:tcPr/>
                    </a:tc>
                    <a:extLst>
                      <a:ext uri="{0D108BD9-81ED-4DB2-BD59-A6C34878D82A}">
                        <a16:rowId xmlns:a16="http://schemas.microsoft.com/office/drawing/2014/main" val="3747524729"/>
                      </a:ext>
                    </a:extLst>
                  </a:tr>
                  <a:tr h="370840">
                    <a:tc>
                      <a:txBody>
                        <a:bodyPr/>
                        <a:lstStyle/>
                        <a:p>
                          <a:r>
                            <a:rPr lang="fr-FR" dirty="0" err="1"/>
                            <a:t>Fir</a:t>
                          </a:r>
                          <a:r>
                            <a:rPr lang="en-US" dirty="0"/>
                            <a:t>m age</a:t>
                          </a:r>
                        </a:p>
                      </a:txBody>
                      <a:tcPr/>
                    </a:tc>
                    <a:tc>
                      <a:txBody>
                        <a:bodyPr/>
                        <a:lstStyle/>
                        <a:p>
                          <a:r>
                            <a:rPr lang="en-US" dirty="0"/>
                            <a:t>0.004**</a:t>
                          </a:r>
                        </a:p>
                        <a:p>
                          <a:r>
                            <a:rPr lang="en-US" dirty="0"/>
                            <a:t>(0.002)</a:t>
                          </a:r>
                        </a:p>
                      </a:txBody>
                      <a:tcPr/>
                    </a:tc>
                    <a:extLst>
                      <a:ext uri="{0D108BD9-81ED-4DB2-BD59-A6C34878D82A}">
                        <a16:rowId xmlns:a16="http://schemas.microsoft.com/office/drawing/2014/main" val="2698208560"/>
                      </a:ext>
                    </a:extLst>
                  </a:tr>
                  <a:tr h="370840">
                    <a:tc>
                      <a:txBody>
                        <a:bodyPr/>
                        <a:lstStyle/>
                        <a:p>
                          <a:r>
                            <a:rPr lang="en-US" dirty="0"/>
                            <a:t>Firm size</a:t>
                          </a:r>
                        </a:p>
                      </a:txBody>
                      <a:tcPr/>
                    </a:tc>
                    <a:tc>
                      <a:txBody>
                        <a:bodyPr/>
                        <a:lstStyle/>
                        <a:p>
                          <a:r>
                            <a:rPr lang="en-US" dirty="0"/>
                            <a:t>0.003***</a:t>
                          </a:r>
                        </a:p>
                        <a:p>
                          <a:r>
                            <a:rPr lang="en-US" dirty="0"/>
                            <a:t>(0.0007)</a:t>
                          </a:r>
                        </a:p>
                      </a:txBody>
                      <a:tcPr/>
                    </a:tc>
                    <a:extLst>
                      <a:ext uri="{0D108BD9-81ED-4DB2-BD59-A6C34878D82A}">
                        <a16:rowId xmlns:a16="http://schemas.microsoft.com/office/drawing/2014/main" val="1749059417"/>
                      </a:ext>
                    </a:extLst>
                  </a:tr>
                  <a:tr h="370840">
                    <a:tc>
                      <a:txBody>
                        <a:bodyPr/>
                        <a:lstStyle/>
                        <a:p>
                          <a:r>
                            <a:rPr lang="en-US" dirty="0"/>
                            <a:t>Ownership</a:t>
                          </a:r>
                        </a:p>
                      </a:txBody>
                      <a:tcPr/>
                    </a:tc>
                    <a:tc>
                      <a:txBody>
                        <a:bodyPr/>
                        <a:lstStyle/>
                        <a:p>
                          <a:r>
                            <a:rPr lang="en-US" dirty="0"/>
                            <a:t>-0.003</a:t>
                          </a:r>
                        </a:p>
                        <a:p>
                          <a:r>
                            <a:rPr lang="en-US" dirty="0"/>
                            <a:t>(0.002)</a:t>
                          </a:r>
                        </a:p>
                      </a:txBody>
                      <a:tcPr/>
                    </a:tc>
                    <a:extLst>
                      <a:ext uri="{0D108BD9-81ED-4DB2-BD59-A6C34878D82A}">
                        <a16:rowId xmlns:a16="http://schemas.microsoft.com/office/drawing/2014/main" val="664891030"/>
                      </a:ext>
                    </a:extLst>
                  </a:tr>
                  <a:tr h="370840">
                    <a:tc>
                      <a:txBody>
                        <a:bodyPr/>
                        <a:lstStyle/>
                        <a:p>
                          <a:r>
                            <a:rPr lang="en-US" dirty="0"/>
                            <a:t>Year FE</a:t>
                          </a:r>
                        </a:p>
                      </a:txBody>
                      <a:tcPr/>
                    </a:tc>
                    <a:tc>
                      <a:txBody>
                        <a:bodyPr/>
                        <a:lstStyle/>
                        <a:p>
                          <a:r>
                            <a:rPr lang="en-US" dirty="0"/>
                            <a:t>Yes</a:t>
                          </a:r>
                        </a:p>
                      </a:txBody>
                      <a:tcPr/>
                    </a:tc>
                    <a:extLst>
                      <a:ext uri="{0D108BD9-81ED-4DB2-BD59-A6C34878D82A}">
                        <a16:rowId xmlns:a16="http://schemas.microsoft.com/office/drawing/2014/main" val="1779592184"/>
                      </a:ext>
                    </a:extLst>
                  </a:tr>
                  <a:tr h="339663">
                    <a:tc>
                      <a:txBody>
                        <a:bodyPr/>
                        <a:lstStyle/>
                        <a:p>
                          <a:r>
                            <a:rPr lang="en-US" dirty="0"/>
                            <a:t>Region FE</a:t>
                          </a:r>
                        </a:p>
                      </a:txBody>
                      <a:tcPr/>
                    </a:tc>
                    <a:tc>
                      <a:txBody>
                        <a:bodyPr/>
                        <a:lstStyle/>
                        <a:p>
                          <a:r>
                            <a:rPr lang="en-US" dirty="0"/>
                            <a:t>Yes</a:t>
                          </a:r>
                        </a:p>
                      </a:txBody>
                      <a:tcPr/>
                    </a:tc>
                    <a:extLst>
                      <a:ext uri="{0D108BD9-81ED-4DB2-BD59-A6C34878D82A}">
                        <a16:rowId xmlns:a16="http://schemas.microsoft.com/office/drawing/2014/main" val="402266014"/>
                      </a:ext>
                    </a:extLst>
                  </a:tr>
                  <a:tr h="370840">
                    <a:tc>
                      <a:txBody>
                        <a:bodyPr/>
                        <a:lstStyle/>
                        <a:p>
                          <a:pPr/>
                          <a14:m>
                            <m:oMathPara xmlns:m="http://schemas.openxmlformats.org/officeDocument/2006/math">
                              <m:oMathParaPr>
                                <m:jc m:val="left"/>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𝐴𝑑𝑗</m:t>
                                    </m:r>
                                    <m:r>
                                      <a:rPr lang="en-US" b="0" i="1" smtClean="0">
                                        <a:latin typeface="Cambria Math" panose="02040503050406030204" pitchFamily="18" charset="0"/>
                                      </a:rPr>
                                      <m:t> </m:t>
                                    </m:r>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dirty="0"/>
                        </a:p>
                      </a:txBody>
                      <a:tcPr/>
                    </a:tc>
                    <a:tc>
                      <a:txBody>
                        <a:bodyPr/>
                        <a:lstStyle/>
                        <a:p>
                          <a:r>
                            <a:rPr lang="en-US" dirty="0"/>
                            <a:t>0.13</a:t>
                          </a:r>
                        </a:p>
                      </a:txBody>
                      <a:tcPr/>
                    </a:tc>
                    <a:extLst>
                      <a:ext uri="{0D108BD9-81ED-4DB2-BD59-A6C34878D82A}">
                        <a16:rowId xmlns:a16="http://schemas.microsoft.com/office/drawing/2014/main" val="626739297"/>
                      </a:ext>
                    </a:extLst>
                  </a:tr>
                </a:tbl>
              </a:graphicData>
            </a:graphic>
          </p:graphicFrame>
        </mc:Choice>
        <mc:Fallback xmlns="">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3495765668"/>
                  </p:ext>
                </p:extLst>
              </p:nvPr>
            </p:nvGraphicFramePr>
            <p:xfrm>
              <a:off x="1754094" y="1674507"/>
              <a:ext cx="8128000" cy="3398520"/>
            </p:xfrm>
            <a:graphic>
              <a:graphicData uri="http://schemas.openxmlformats.org/drawingml/2006/table">
                <a:tbl>
                  <a:tblPr firstRow="1" bandRow="1">
                    <a:tableStyleId>{93296810-A885-4BE3-A3E7-6D5BEEA58F35}</a:tableStyleId>
                  </a:tblPr>
                  <a:tblGrid>
                    <a:gridCol w="4064000">
                      <a:extLst>
                        <a:ext uri="{9D8B030D-6E8A-4147-A177-3AD203B41FA5}">
                          <a16:colId xmlns:a16="http://schemas.microsoft.com/office/drawing/2014/main" val="103467375"/>
                        </a:ext>
                      </a:extLst>
                    </a:gridCol>
                    <a:gridCol w="4064000">
                      <a:extLst>
                        <a:ext uri="{9D8B030D-6E8A-4147-A177-3AD203B41FA5}">
                          <a16:colId xmlns:a16="http://schemas.microsoft.com/office/drawing/2014/main" val="1653481945"/>
                        </a:ext>
                      </a:extLst>
                    </a:gridCol>
                  </a:tblGrid>
                  <a:tr h="370840">
                    <a:tc>
                      <a:txBody>
                        <a:bodyPr/>
                        <a:lstStyle/>
                        <a:p>
                          <a:endParaRPr lang="en-US" dirty="0"/>
                        </a:p>
                      </a:txBody>
                      <a:tcPr/>
                    </a:tc>
                    <a:tc>
                      <a:txBody>
                        <a:bodyPr/>
                        <a:lstStyle/>
                        <a:p>
                          <a:r>
                            <a:rPr lang="fr-FR" dirty="0"/>
                            <a:t>TFP</a:t>
                          </a:r>
                          <a:endParaRPr lang="en-US" dirty="0"/>
                        </a:p>
                      </a:txBody>
                      <a:tcPr/>
                    </a:tc>
                    <a:extLst>
                      <a:ext uri="{0D108BD9-81ED-4DB2-BD59-A6C34878D82A}">
                        <a16:rowId xmlns:a16="http://schemas.microsoft.com/office/drawing/2014/main" val="3747524729"/>
                      </a:ext>
                    </a:extLst>
                  </a:tr>
                  <a:tr h="640080">
                    <a:tc>
                      <a:txBody>
                        <a:bodyPr/>
                        <a:lstStyle/>
                        <a:p>
                          <a:r>
                            <a:rPr lang="fr-FR" dirty="0" err="1"/>
                            <a:t>Fir</a:t>
                          </a:r>
                          <a:r>
                            <a:rPr lang="en-US" dirty="0"/>
                            <a:t>m age</a:t>
                          </a:r>
                        </a:p>
                      </a:txBody>
                      <a:tcPr/>
                    </a:tc>
                    <a:tc>
                      <a:txBody>
                        <a:bodyPr/>
                        <a:lstStyle/>
                        <a:p>
                          <a:r>
                            <a:rPr lang="en-US" dirty="0"/>
                            <a:t>0.004**</a:t>
                          </a:r>
                        </a:p>
                        <a:p>
                          <a:r>
                            <a:rPr lang="en-US" dirty="0"/>
                            <a:t>(0.002)</a:t>
                          </a:r>
                        </a:p>
                      </a:txBody>
                      <a:tcPr/>
                    </a:tc>
                    <a:extLst>
                      <a:ext uri="{0D108BD9-81ED-4DB2-BD59-A6C34878D82A}">
                        <a16:rowId xmlns:a16="http://schemas.microsoft.com/office/drawing/2014/main" val="2698208560"/>
                      </a:ext>
                    </a:extLst>
                  </a:tr>
                  <a:tr h="640080">
                    <a:tc>
                      <a:txBody>
                        <a:bodyPr/>
                        <a:lstStyle/>
                        <a:p>
                          <a:r>
                            <a:rPr lang="en-US" dirty="0"/>
                            <a:t>Firm size</a:t>
                          </a:r>
                        </a:p>
                      </a:txBody>
                      <a:tcPr/>
                    </a:tc>
                    <a:tc>
                      <a:txBody>
                        <a:bodyPr/>
                        <a:lstStyle/>
                        <a:p>
                          <a:r>
                            <a:rPr lang="en-US" dirty="0"/>
                            <a:t>0.003***</a:t>
                          </a:r>
                        </a:p>
                        <a:p>
                          <a:r>
                            <a:rPr lang="en-US" dirty="0"/>
                            <a:t>(0.0007)</a:t>
                          </a:r>
                        </a:p>
                      </a:txBody>
                      <a:tcPr/>
                    </a:tc>
                    <a:extLst>
                      <a:ext uri="{0D108BD9-81ED-4DB2-BD59-A6C34878D82A}">
                        <a16:rowId xmlns:a16="http://schemas.microsoft.com/office/drawing/2014/main" val="1749059417"/>
                      </a:ext>
                    </a:extLst>
                  </a:tr>
                  <a:tr h="640080">
                    <a:tc>
                      <a:txBody>
                        <a:bodyPr/>
                        <a:lstStyle/>
                        <a:p>
                          <a:r>
                            <a:rPr lang="en-US" dirty="0"/>
                            <a:t>Ownership</a:t>
                          </a:r>
                        </a:p>
                      </a:txBody>
                      <a:tcPr/>
                    </a:tc>
                    <a:tc>
                      <a:txBody>
                        <a:bodyPr/>
                        <a:lstStyle/>
                        <a:p>
                          <a:r>
                            <a:rPr lang="en-US" dirty="0"/>
                            <a:t>-0.003</a:t>
                          </a:r>
                        </a:p>
                        <a:p>
                          <a:r>
                            <a:rPr lang="en-US" dirty="0"/>
                            <a:t>(0.002)</a:t>
                          </a:r>
                        </a:p>
                      </a:txBody>
                      <a:tcPr/>
                    </a:tc>
                    <a:extLst>
                      <a:ext uri="{0D108BD9-81ED-4DB2-BD59-A6C34878D82A}">
                        <a16:rowId xmlns:a16="http://schemas.microsoft.com/office/drawing/2014/main" val="664891030"/>
                      </a:ext>
                    </a:extLst>
                  </a:tr>
                  <a:tr h="370840">
                    <a:tc>
                      <a:txBody>
                        <a:bodyPr/>
                        <a:lstStyle/>
                        <a:p>
                          <a:r>
                            <a:rPr lang="en-US" dirty="0"/>
                            <a:t>Year FE</a:t>
                          </a:r>
                        </a:p>
                      </a:txBody>
                      <a:tcPr/>
                    </a:tc>
                    <a:tc>
                      <a:txBody>
                        <a:bodyPr/>
                        <a:lstStyle/>
                        <a:p>
                          <a:r>
                            <a:rPr lang="en-US" dirty="0"/>
                            <a:t>Yes</a:t>
                          </a:r>
                        </a:p>
                      </a:txBody>
                      <a:tcPr/>
                    </a:tc>
                    <a:extLst>
                      <a:ext uri="{0D108BD9-81ED-4DB2-BD59-A6C34878D82A}">
                        <a16:rowId xmlns:a16="http://schemas.microsoft.com/office/drawing/2014/main" val="1779592184"/>
                      </a:ext>
                    </a:extLst>
                  </a:tr>
                  <a:tr h="365760">
                    <a:tc>
                      <a:txBody>
                        <a:bodyPr/>
                        <a:lstStyle/>
                        <a:p>
                          <a:r>
                            <a:rPr lang="en-US" dirty="0"/>
                            <a:t>Region FE</a:t>
                          </a:r>
                        </a:p>
                      </a:txBody>
                      <a:tcPr/>
                    </a:tc>
                    <a:tc>
                      <a:txBody>
                        <a:bodyPr/>
                        <a:lstStyle/>
                        <a:p>
                          <a:r>
                            <a:rPr lang="en-US" dirty="0"/>
                            <a:t>Yes</a:t>
                          </a:r>
                        </a:p>
                      </a:txBody>
                      <a:tcPr/>
                    </a:tc>
                    <a:extLst>
                      <a:ext uri="{0D108BD9-81ED-4DB2-BD59-A6C34878D82A}">
                        <a16:rowId xmlns:a16="http://schemas.microsoft.com/office/drawing/2014/main" val="402266014"/>
                      </a:ext>
                    </a:extLst>
                  </a:tr>
                  <a:tr h="370840">
                    <a:tc>
                      <a:txBody>
                        <a:bodyPr/>
                        <a:lstStyle/>
                        <a:p>
                          <a:endParaRPr lang="en-US"/>
                        </a:p>
                      </a:txBody>
                      <a:tcPr>
                        <a:blipFill>
                          <a:blip r:embed="rId2"/>
                          <a:stretch>
                            <a:fillRect l="-150" t="-824590" r="-100449" b="-22951"/>
                          </a:stretch>
                        </a:blipFill>
                      </a:tcPr>
                    </a:tc>
                    <a:tc>
                      <a:txBody>
                        <a:bodyPr/>
                        <a:lstStyle/>
                        <a:p>
                          <a:r>
                            <a:rPr lang="en-US" dirty="0"/>
                            <a:t>0.13</a:t>
                          </a:r>
                        </a:p>
                      </a:txBody>
                      <a:tcPr/>
                    </a:tc>
                    <a:extLst>
                      <a:ext uri="{0D108BD9-81ED-4DB2-BD59-A6C34878D82A}">
                        <a16:rowId xmlns:a16="http://schemas.microsoft.com/office/drawing/2014/main" val="626739297"/>
                      </a:ext>
                    </a:extLst>
                  </a:tr>
                </a:tbl>
              </a:graphicData>
            </a:graphic>
          </p:graphicFrame>
        </mc:Fallback>
      </mc:AlternateContent>
      <p:sp>
        <p:nvSpPr>
          <p:cNvPr id="6" name="TextBox 5">
            <a:extLst>
              <a:ext uri="{FF2B5EF4-FFF2-40B4-BE49-F238E27FC236}">
                <a16:creationId xmlns:a16="http://schemas.microsoft.com/office/drawing/2014/main" id="{60A47591-88AF-2403-E679-716B83A937AF}"/>
              </a:ext>
            </a:extLst>
          </p:cNvPr>
          <p:cNvSpPr txBox="1"/>
          <p:nvPr/>
        </p:nvSpPr>
        <p:spPr>
          <a:xfrm>
            <a:off x="1675414" y="1305175"/>
            <a:ext cx="4713726" cy="369332"/>
          </a:xfrm>
          <a:prstGeom prst="rect">
            <a:avLst/>
          </a:prstGeom>
          <a:noFill/>
        </p:spPr>
        <p:txBody>
          <a:bodyPr wrap="none" rtlCol="0">
            <a:spAutoFit/>
          </a:bodyPr>
          <a:lstStyle/>
          <a:p>
            <a:r>
              <a:rPr lang="en-US" b="1" dirty="0"/>
              <a:t>Table 7: </a:t>
            </a:r>
            <a:r>
              <a:rPr lang="fr-FR" dirty="0"/>
              <a:t>TFP </a:t>
            </a:r>
            <a:r>
              <a:rPr lang="fr-FR" dirty="0" err="1"/>
              <a:t>Determinants</a:t>
            </a:r>
            <a:r>
              <a:rPr lang="fr-FR" dirty="0"/>
              <a:t> </a:t>
            </a:r>
            <a:r>
              <a:rPr lang="en-US" dirty="0"/>
              <a:t>– Firm Characteristics</a:t>
            </a:r>
          </a:p>
        </p:txBody>
      </p:sp>
      <p:sp>
        <p:nvSpPr>
          <p:cNvPr id="7" name="TextBox 6">
            <a:extLst>
              <a:ext uri="{FF2B5EF4-FFF2-40B4-BE49-F238E27FC236}">
                <a16:creationId xmlns:a16="http://schemas.microsoft.com/office/drawing/2014/main" id="{0A275DFA-8B0C-F739-4F3C-B5F1AFA7BB88}"/>
              </a:ext>
            </a:extLst>
          </p:cNvPr>
          <p:cNvSpPr txBox="1"/>
          <p:nvPr/>
        </p:nvSpPr>
        <p:spPr>
          <a:xfrm>
            <a:off x="1754094" y="5061785"/>
            <a:ext cx="8128000" cy="646331"/>
          </a:xfrm>
          <a:prstGeom prst="rect">
            <a:avLst/>
          </a:prstGeom>
          <a:noFill/>
        </p:spPr>
        <p:txBody>
          <a:bodyPr wrap="square" rtlCol="0">
            <a:spAutoFit/>
          </a:bodyPr>
          <a:lstStyle/>
          <a:p>
            <a:pPr algn="l"/>
            <a:r>
              <a:rPr lang="en-US" dirty="0"/>
              <a:t>Note: Firm age and firm size are in logarithmic form. </a:t>
            </a:r>
            <a:r>
              <a:rPr lang="el-GR" dirty="0">
                <a:latin typeface="CMMI6"/>
              </a:rPr>
              <a:t>***, **, *</a:t>
            </a:r>
            <a:r>
              <a:rPr lang="en-US" sz="1800" b="0" i="0" u="none" strike="noStrike" baseline="0" dirty="0">
                <a:latin typeface="CMSY5"/>
              </a:rPr>
              <a:t> </a:t>
            </a:r>
            <a:r>
              <a:rPr lang="en-US" sz="1800" b="0" i="0" u="none" strike="noStrike" baseline="0" dirty="0">
                <a:latin typeface="CMSS8"/>
              </a:rPr>
              <a:t>show the statistical sign</a:t>
            </a:r>
            <a:r>
              <a:rPr lang="fr-FR" dirty="0" err="1">
                <a:latin typeface="CMSS8"/>
              </a:rPr>
              <a:t>ifi</a:t>
            </a:r>
            <a:r>
              <a:rPr lang="en-US" sz="1800" b="0" i="0" u="none" strike="noStrike" baseline="0" dirty="0" err="1">
                <a:latin typeface="CMSS8"/>
              </a:rPr>
              <a:t>cance</a:t>
            </a:r>
            <a:r>
              <a:rPr lang="en-US" sz="1800" b="0" i="0" u="none" strike="noStrike" baseline="0" dirty="0">
                <a:latin typeface="CMSS8"/>
              </a:rPr>
              <a:t> at level </a:t>
            </a:r>
            <a:r>
              <a:rPr lang="en-US" sz="1800" b="0" i="0" u="none" strike="noStrike" baseline="0" dirty="0">
                <a:latin typeface="CMMI6"/>
              </a:rPr>
              <a:t> </a:t>
            </a:r>
            <a:r>
              <a:rPr lang="en-US" sz="1800" b="0" i="0" u="none" strike="noStrike" baseline="0" dirty="0">
                <a:latin typeface="CMSS8"/>
              </a:rPr>
              <a:t>= 1%</a:t>
            </a:r>
            <a:r>
              <a:rPr lang="en-US" sz="1800" b="0" i="0" u="none" strike="noStrike" baseline="0" dirty="0">
                <a:latin typeface="CMMI6"/>
              </a:rPr>
              <a:t>; </a:t>
            </a:r>
            <a:r>
              <a:rPr lang="en-US" sz="1800" b="0" i="0" u="none" strike="noStrike" baseline="0" dirty="0">
                <a:latin typeface="CMSS8"/>
              </a:rPr>
              <a:t>5% &amp; 10%, respectively.</a:t>
            </a:r>
            <a:endParaRPr lang="en-US" dirty="0"/>
          </a:p>
        </p:txBody>
      </p:sp>
    </p:spTree>
    <p:extLst>
      <p:ext uri="{BB962C8B-B14F-4D97-AF65-F5344CB8AC3E}">
        <p14:creationId xmlns:p14="http://schemas.microsoft.com/office/powerpoint/2010/main" val="3522722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910399"/>
          </a:xfrm>
        </p:spPr>
        <p:txBody>
          <a:bodyPr>
            <a:normAutofit/>
          </a:bodyPr>
          <a:lstStyle/>
          <a:p>
            <a:pPr algn="ctr"/>
            <a:r>
              <a:rPr lang="el-GR" sz="4000" dirty="0"/>
              <a:t>Προσδιοριστικοί παράγοντες</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838200" y="1945340"/>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2975629815"/>
                  </p:ext>
                </p:extLst>
              </p:nvPr>
            </p:nvGraphicFramePr>
            <p:xfrm>
              <a:off x="1745129" y="1453346"/>
              <a:ext cx="8128000" cy="275844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gridCol w="2032000">
                      <a:extLst>
                        <a:ext uri="{9D8B030D-6E8A-4147-A177-3AD203B41FA5}">
                          <a16:colId xmlns:a16="http://schemas.microsoft.com/office/drawing/2014/main" val="3178796919"/>
                        </a:ext>
                      </a:extLst>
                    </a:gridCol>
                    <a:gridCol w="2032000">
                      <a:extLst>
                        <a:ext uri="{9D8B030D-6E8A-4147-A177-3AD203B41FA5}">
                          <a16:colId xmlns:a16="http://schemas.microsoft.com/office/drawing/2014/main" val="4116863504"/>
                        </a:ext>
                      </a:extLst>
                    </a:gridCol>
                  </a:tblGrid>
                  <a:tr h="370840">
                    <a:tc>
                      <a:txBody>
                        <a:bodyPr/>
                        <a:lstStyle/>
                        <a:p>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fr-FR" i="1" smtClean="0">
                                        <a:latin typeface="Cambria Math" panose="02040503050406030204" pitchFamily="18" charset="0"/>
                                      </a:rPr>
                                    </m:ctrlPr>
                                  </m:accPr>
                                  <m:e>
                                    <m:r>
                                      <a:rPr lang="en-US" b="1" i="1" smtClean="0">
                                        <a:latin typeface="Cambria Math" panose="02040503050406030204" pitchFamily="18" charset="0"/>
                                      </a:rPr>
                                      <m:t>𝑻𝑭𝑷</m:t>
                                    </m:r>
                                  </m:e>
                                </m:acc>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fr-FR" i="1" smtClean="0">
                                        <a:latin typeface="Cambria Math" panose="02040503050406030204" pitchFamily="18" charset="0"/>
                                      </a:rPr>
                                    </m:ctrlPr>
                                  </m:accPr>
                                  <m:e>
                                    <m:r>
                                      <a:rPr lang="en-US" b="1" i="1" smtClean="0">
                                        <a:latin typeface="Cambria Math" panose="02040503050406030204" pitchFamily="18" charset="0"/>
                                      </a:rPr>
                                      <m:t>𝑻𝑭𝑷</m:t>
                                    </m:r>
                                  </m:e>
                                </m:acc>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fr-FR" i="1" smtClean="0">
                                        <a:latin typeface="Cambria Math" panose="02040503050406030204" pitchFamily="18" charset="0"/>
                                      </a:rPr>
                                    </m:ctrlPr>
                                  </m:accPr>
                                  <m:e>
                                    <m:r>
                                      <a:rPr lang="en-US" b="1" i="1" smtClean="0">
                                        <a:latin typeface="Cambria Math" panose="02040503050406030204" pitchFamily="18" charset="0"/>
                                      </a:rPr>
                                      <m:t>𝑻𝑭𝑷</m:t>
                                    </m:r>
                                  </m:e>
                                </m:acc>
                              </m:oMath>
                            </m:oMathPara>
                          </a14:m>
                          <a:endParaRPr lang="en-US" dirty="0"/>
                        </a:p>
                      </a:txBody>
                      <a:tcPr/>
                    </a:tc>
                    <a:extLst>
                      <a:ext uri="{0D108BD9-81ED-4DB2-BD59-A6C34878D82A}">
                        <a16:rowId xmlns:a16="http://schemas.microsoft.com/office/drawing/2014/main" val="3747524729"/>
                      </a:ext>
                    </a:extLst>
                  </a:tr>
                  <a:tr h="370840">
                    <a:tc>
                      <a:txBody>
                        <a:bodyPr/>
                        <a:lstStyle/>
                        <a:p>
                          <a:r>
                            <a:rPr lang="fr-FR" dirty="0" err="1"/>
                            <a:t>Digitalization</a:t>
                          </a:r>
                          <a:endParaRPr lang="en-US" dirty="0"/>
                        </a:p>
                      </a:txBody>
                      <a:tcPr/>
                    </a:tc>
                    <a:tc>
                      <a:txBody>
                        <a:bodyPr/>
                        <a:lstStyle/>
                        <a:p>
                          <a:pPr algn="ctr"/>
                          <a:r>
                            <a:rPr lang="en-US" dirty="0"/>
                            <a:t>0.002*</a:t>
                          </a:r>
                        </a:p>
                        <a:p>
                          <a:pPr algn="ctr"/>
                          <a:r>
                            <a:rPr lang="en-US" dirty="0"/>
                            <a:t>(0.001)</a:t>
                          </a:r>
                        </a:p>
                      </a:txBody>
                      <a:tcPr/>
                    </a:tc>
                    <a:tc>
                      <a:txBody>
                        <a:bodyPr/>
                        <a:lstStyle/>
                        <a:p>
                          <a:pPr algn="ctr"/>
                          <a:endParaRPr lang="en-US" dirty="0"/>
                        </a:p>
                      </a:txBody>
                      <a:tcPr/>
                    </a:tc>
                    <a:tc>
                      <a:txBody>
                        <a:bodyPr/>
                        <a:lstStyle/>
                        <a:p>
                          <a:pPr algn="ctr"/>
                          <a:r>
                            <a:rPr lang="en-US" dirty="0"/>
                            <a:t>0.001</a:t>
                          </a:r>
                        </a:p>
                        <a:p>
                          <a:pPr algn="ctr"/>
                          <a:r>
                            <a:rPr lang="en-US" dirty="0"/>
                            <a:t>(0.001)</a:t>
                          </a:r>
                        </a:p>
                      </a:txBody>
                      <a:tcPr/>
                    </a:tc>
                    <a:extLst>
                      <a:ext uri="{0D108BD9-81ED-4DB2-BD59-A6C34878D82A}">
                        <a16:rowId xmlns:a16="http://schemas.microsoft.com/office/drawing/2014/main" val="2698208560"/>
                      </a:ext>
                    </a:extLst>
                  </a:tr>
                  <a:tr h="370840">
                    <a:tc>
                      <a:txBody>
                        <a:bodyPr/>
                        <a:lstStyle/>
                        <a:p>
                          <a:r>
                            <a:rPr lang="en-US" dirty="0"/>
                            <a:t>Innovation</a:t>
                          </a:r>
                        </a:p>
                      </a:txBody>
                      <a:tcPr/>
                    </a:tc>
                    <a:tc>
                      <a:txBody>
                        <a:bodyPr/>
                        <a:lstStyle/>
                        <a:p>
                          <a:pPr algn="ctr"/>
                          <a:endParaRPr lang="en-US" dirty="0"/>
                        </a:p>
                      </a:txBody>
                      <a:tcPr/>
                    </a:tc>
                    <a:tc>
                      <a:txBody>
                        <a:bodyPr/>
                        <a:lstStyle/>
                        <a:p>
                          <a:pPr algn="ctr"/>
                          <a:r>
                            <a:rPr lang="en-US" dirty="0"/>
                            <a:t>0.13***</a:t>
                          </a:r>
                        </a:p>
                        <a:p>
                          <a:pPr algn="ctr"/>
                          <a:r>
                            <a:rPr lang="el-GR" dirty="0"/>
                            <a:t>(0.044)</a:t>
                          </a:r>
                          <a:endParaRPr lang="en-US" dirty="0"/>
                        </a:p>
                      </a:txBody>
                      <a:tcPr/>
                    </a:tc>
                    <a:tc>
                      <a:txBody>
                        <a:bodyPr/>
                        <a:lstStyle/>
                        <a:p>
                          <a:pPr algn="ctr"/>
                          <a:r>
                            <a:rPr lang="en-US" dirty="0"/>
                            <a:t>0.09**</a:t>
                          </a:r>
                        </a:p>
                        <a:p>
                          <a:pPr algn="ctr"/>
                          <a:r>
                            <a:rPr lang="en-US" dirty="0"/>
                            <a:t>(0.05)</a:t>
                          </a:r>
                        </a:p>
                      </a:txBody>
                      <a:tcPr/>
                    </a:tc>
                    <a:extLst>
                      <a:ext uri="{0D108BD9-81ED-4DB2-BD59-A6C34878D82A}">
                        <a16:rowId xmlns:a16="http://schemas.microsoft.com/office/drawing/2014/main" val="1749059417"/>
                      </a:ext>
                    </a:extLst>
                  </a:tr>
                  <a:tr h="370840">
                    <a:tc>
                      <a:txBody>
                        <a:bodyPr/>
                        <a:lstStyle/>
                        <a:p>
                          <a:r>
                            <a:rPr lang="en-US" dirty="0"/>
                            <a:t>Year FE</a:t>
                          </a:r>
                        </a:p>
                      </a:txBody>
                      <a:tcPr/>
                    </a:tc>
                    <a:tc>
                      <a:txBody>
                        <a:bodyPr/>
                        <a:lstStyle/>
                        <a:p>
                          <a:pPr algn="ctr"/>
                          <a:r>
                            <a:rPr lang="en-US" dirty="0"/>
                            <a:t>No</a:t>
                          </a:r>
                        </a:p>
                      </a:txBody>
                      <a:tcPr/>
                    </a:tc>
                    <a:tc>
                      <a:txBody>
                        <a:bodyPr/>
                        <a:lstStyle/>
                        <a:p>
                          <a:pPr algn="ctr"/>
                          <a:r>
                            <a:rPr lang="fr-FR" dirty="0"/>
                            <a:t>No</a:t>
                          </a:r>
                          <a:endParaRPr lang="en-US" dirty="0"/>
                        </a:p>
                      </a:txBody>
                      <a:tcPr/>
                    </a:tc>
                    <a:tc>
                      <a:txBody>
                        <a:bodyPr/>
                        <a:lstStyle/>
                        <a:p>
                          <a:pPr algn="ctr"/>
                          <a:r>
                            <a:rPr lang="en-US" dirty="0"/>
                            <a:t>No</a:t>
                          </a:r>
                        </a:p>
                      </a:txBody>
                      <a:tcPr/>
                    </a:tc>
                    <a:extLst>
                      <a:ext uri="{0D108BD9-81ED-4DB2-BD59-A6C34878D82A}">
                        <a16:rowId xmlns:a16="http://schemas.microsoft.com/office/drawing/2014/main" val="1779592184"/>
                      </a:ext>
                    </a:extLst>
                  </a:tr>
                  <a:tr h="339663">
                    <a:tc>
                      <a:txBody>
                        <a:bodyPr/>
                        <a:lstStyle/>
                        <a:p>
                          <a:r>
                            <a:rPr lang="en-US" dirty="0"/>
                            <a:t>Region FE</a:t>
                          </a:r>
                        </a:p>
                      </a:txBody>
                      <a:tcPr/>
                    </a:tc>
                    <a:tc>
                      <a:txBody>
                        <a:bodyPr/>
                        <a:lstStyle/>
                        <a:p>
                          <a:pPr algn="ctr"/>
                          <a:r>
                            <a:rPr lang="en-US" dirty="0"/>
                            <a:t>Yes</a:t>
                          </a:r>
                        </a:p>
                      </a:txBody>
                      <a:tcPr/>
                    </a:tc>
                    <a:tc>
                      <a:txBody>
                        <a:bodyPr/>
                        <a:lstStyle/>
                        <a:p>
                          <a:pPr algn="ctr"/>
                          <a:r>
                            <a:rPr lang="fr-FR" dirty="0"/>
                            <a:t>Yes</a:t>
                          </a:r>
                          <a:endParaRPr lang="en-US" dirty="0"/>
                        </a:p>
                      </a:txBody>
                      <a:tcPr/>
                    </a:tc>
                    <a:tc>
                      <a:txBody>
                        <a:bodyPr/>
                        <a:lstStyle/>
                        <a:p>
                          <a:pPr algn="ctr"/>
                          <a:r>
                            <a:rPr lang="en-US" dirty="0"/>
                            <a:t>Yes</a:t>
                          </a:r>
                        </a:p>
                      </a:txBody>
                      <a:tcPr/>
                    </a:tc>
                    <a:extLst>
                      <a:ext uri="{0D108BD9-81ED-4DB2-BD59-A6C34878D82A}">
                        <a16:rowId xmlns:a16="http://schemas.microsoft.com/office/drawing/2014/main" val="402266014"/>
                      </a:ext>
                    </a:extLst>
                  </a:tr>
                  <a:tr h="370840">
                    <a:tc>
                      <a:txBody>
                        <a:bodyPr/>
                        <a:lstStyle/>
                        <a:p>
                          <a:pPr/>
                          <a14:m>
                            <m:oMathPara xmlns:m="http://schemas.openxmlformats.org/officeDocument/2006/math">
                              <m:oMathParaPr>
                                <m:jc m:val="left"/>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𝐴𝑑𝑗</m:t>
                                    </m:r>
                                    <m:r>
                                      <a:rPr lang="en-US" b="0" i="1" smtClean="0">
                                        <a:latin typeface="Cambria Math" panose="02040503050406030204" pitchFamily="18" charset="0"/>
                                      </a:rPr>
                                      <m:t> </m:t>
                                    </m:r>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dirty="0"/>
                        </a:p>
                      </a:txBody>
                      <a:tcPr/>
                    </a:tc>
                    <a:tc>
                      <a:txBody>
                        <a:bodyPr/>
                        <a:lstStyle/>
                        <a:p>
                          <a:pPr algn="ctr"/>
                          <a:r>
                            <a:rPr lang="en-US" dirty="0"/>
                            <a:t>0.12</a:t>
                          </a:r>
                        </a:p>
                      </a:txBody>
                      <a:tcPr/>
                    </a:tc>
                    <a:tc>
                      <a:txBody>
                        <a:bodyPr/>
                        <a:lstStyle/>
                        <a:p>
                          <a:pPr algn="ctr"/>
                          <a:r>
                            <a:rPr lang="el-GR" dirty="0"/>
                            <a:t>0.</a:t>
                          </a:r>
                          <a:r>
                            <a:rPr lang="en-US" dirty="0"/>
                            <a:t>15</a:t>
                          </a:r>
                        </a:p>
                      </a:txBody>
                      <a:tcPr/>
                    </a:tc>
                    <a:tc>
                      <a:txBody>
                        <a:bodyPr/>
                        <a:lstStyle/>
                        <a:p>
                          <a:pPr algn="ctr"/>
                          <a:r>
                            <a:rPr lang="en-US" dirty="0"/>
                            <a:t>0.16</a:t>
                          </a:r>
                        </a:p>
                      </a:txBody>
                      <a:tcPr/>
                    </a:tc>
                    <a:extLst>
                      <a:ext uri="{0D108BD9-81ED-4DB2-BD59-A6C34878D82A}">
                        <a16:rowId xmlns:a16="http://schemas.microsoft.com/office/drawing/2014/main" val="626739297"/>
                      </a:ext>
                    </a:extLst>
                  </a:tr>
                </a:tbl>
              </a:graphicData>
            </a:graphic>
          </p:graphicFrame>
        </mc:Choice>
        <mc:Fallback xmlns="">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2975629815"/>
                  </p:ext>
                </p:extLst>
              </p:nvPr>
            </p:nvGraphicFramePr>
            <p:xfrm>
              <a:off x="1745129" y="1453346"/>
              <a:ext cx="8128000" cy="275844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gridCol w="2032000">
                      <a:extLst>
                        <a:ext uri="{9D8B030D-6E8A-4147-A177-3AD203B41FA5}">
                          <a16:colId xmlns:a16="http://schemas.microsoft.com/office/drawing/2014/main" val="3178796919"/>
                        </a:ext>
                      </a:extLst>
                    </a:gridCol>
                    <a:gridCol w="2032000">
                      <a:extLst>
                        <a:ext uri="{9D8B030D-6E8A-4147-A177-3AD203B41FA5}">
                          <a16:colId xmlns:a16="http://schemas.microsoft.com/office/drawing/2014/main" val="4116863504"/>
                        </a:ext>
                      </a:extLst>
                    </a:gridCol>
                  </a:tblGrid>
                  <a:tr h="370840">
                    <a:tc>
                      <a:txBody>
                        <a:bodyPr/>
                        <a:lstStyle/>
                        <a:p>
                          <a:endParaRPr lang="en-US" dirty="0"/>
                        </a:p>
                      </a:txBody>
                      <a:tcPr/>
                    </a:tc>
                    <a:tc>
                      <a:txBody>
                        <a:bodyPr/>
                        <a:lstStyle/>
                        <a:p>
                          <a:endParaRPr lang="en-US"/>
                        </a:p>
                      </a:txBody>
                      <a:tcPr>
                        <a:blipFill>
                          <a:blip r:embed="rId2"/>
                          <a:stretch>
                            <a:fillRect l="-100601" t="-1639" r="-201502" b="-667213"/>
                          </a:stretch>
                        </a:blipFill>
                      </a:tcPr>
                    </a:tc>
                    <a:tc>
                      <a:txBody>
                        <a:bodyPr/>
                        <a:lstStyle/>
                        <a:p>
                          <a:endParaRPr lang="en-US"/>
                        </a:p>
                      </a:txBody>
                      <a:tcPr>
                        <a:blipFill>
                          <a:blip r:embed="rId2"/>
                          <a:stretch>
                            <a:fillRect l="-200000" t="-1639" r="-100898" b="-667213"/>
                          </a:stretch>
                        </a:blipFill>
                      </a:tcPr>
                    </a:tc>
                    <a:tc>
                      <a:txBody>
                        <a:bodyPr/>
                        <a:lstStyle/>
                        <a:p>
                          <a:endParaRPr lang="en-US"/>
                        </a:p>
                      </a:txBody>
                      <a:tcPr>
                        <a:blipFill>
                          <a:blip r:embed="rId2"/>
                          <a:stretch>
                            <a:fillRect l="-300901" t="-1639" r="-1201" b="-667213"/>
                          </a:stretch>
                        </a:blipFill>
                      </a:tcPr>
                    </a:tc>
                    <a:extLst>
                      <a:ext uri="{0D108BD9-81ED-4DB2-BD59-A6C34878D82A}">
                        <a16:rowId xmlns:a16="http://schemas.microsoft.com/office/drawing/2014/main" val="3747524729"/>
                      </a:ext>
                    </a:extLst>
                  </a:tr>
                  <a:tr h="640080">
                    <a:tc>
                      <a:txBody>
                        <a:bodyPr/>
                        <a:lstStyle/>
                        <a:p>
                          <a:r>
                            <a:rPr lang="fr-FR" dirty="0" err="1"/>
                            <a:t>Digitalization</a:t>
                          </a:r>
                          <a:endParaRPr lang="en-US" dirty="0"/>
                        </a:p>
                      </a:txBody>
                      <a:tcPr/>
                    </a:tc>
                    <a:tc>
                      <a:txBody>
                        <a:bodyPr/>
                        <a:lstStyle/>
                        <a:p>
                          <a:pPr algn="ctr"/>
                          <a:r>
                            <a:rPr lang="en-US" dirty="0"/>
                            <a:t>0.002*</a:t>
                          </a:r>
                        </a:p>
                        <a:p>
                          <a:pPr algn="ctr"/>
                          <a:r>
                            <a:rPr lang="en-US" dirty="0"/>
                            <a:t>(0.001)</a:t>
                          </a:r>
                        </a:p>
                      </a:txBody>
                      <a:tcPr/>
                    </a:tc>
                    <a:tc>
                      <a:txBody>
                        <a:bodyPr/>
                        <a:lstStyle/>
                        <a:p>
                          <a:pPr algn="ctr"/>
                          <a:endParaRPr lang="en-US" dirty="0"/>
                        </a:p>
                      </a:txBody>
                      <a:tcPr/>
                    </a:tc>
                    <a:tc>
                      <a:txBody>
                        <a:bodyPr/>
                        <a:lstStyle/>
                        <a:p>
                          <a:pPr algn="ctr"/>
                          <a:r>
                            <a:rPr lang="en-US" dirty="0"/>
                            <a:t>0.001</a:t>
                          </a:r>
                        </a:p>
                        <a:p>
                          <a:pPr algn="ctr"/>
                          <a:r>
                            <a:rPr lang="en-US" dirty="0"/>
                            <a:t>(0.001)</a:t>
                          </a:r>
                        </a:p>
                      </a:txBody>
                      <a:tcPr/>
                    </a:tc>
                    <a:extLst>
                      <a:ext uri="{0D108BD9-81ED-4DB2-BD59-A6C34878D82A}">
                        <a16:rowId xmlns:a16="http://schemas.microsoft.com/office/drawing/2014/main" val="2698208560"/>
                      </a:ext>
                    </a:extLst>
                  </a:tr>
                  <a:tr h="640080">
                    <a:tc>
                      <a:txBody>
                        <a:bodyPr/>
                        <a:lstStyle/>
                        <a:p>
                          <a:r>
                            <a:rPr lang="en-US" dirty="0"/>
                            <a:t>Innovation</a:t>
                          </a:r>
                        </a:p>
                      </a:txBody>
                      <a:tcPr/>
                    </a:tc>
                    <a:tc>
                      <a:txBody>
                        <a:bodyPr/>
                        <a:lstStyle/>
                        <a:p>
                          <a:pPr algn="ctr"/>
                          <a:endParaRPr lang="en-US" dirty="0"/>
                        </a:p>
                      </a:txBody>
                      <a:tcPr/>
                    </a:tc>
                    <a:tc>
                      <a:txBody>
                        <a:bodyPr/>
                        <a:lstStyle/>
                        <a:p>
                          <a:pPr algn="ctr"/>
                          <a:r>
                            <a:rPr lang="en-US" dirty="0"/>
                            <a:t>0.13***</a:t>
                          </a:r>
                        </a:p>
                        <a:p>
                          <a:pPr algn="ctr"/>
                          <a:r>
                            <a:rPr lang="el-GR" dirty="0"/>
                            <a:t>(0.044)</a:t>
                          </a:r>
                          <a:endParaRPr lang="en-US" dirty="0"/>
                        </a:p>
                      </a:txBody>
                      <a:tcPr/>
                    </a:tc>
                    <a:tc>
                      <a:txBody>
                        <a:bodyPr/>
                        <a:lstStyle/>
                        <a:p>
                          <a:pPr algn="ctr"/>
                          <a:r>
                            <a:rPr lang="en-US" dirty="0"/>
                            <a:t>0.09**</a:t>
                          </a:r>
                        </a:p>
                        <a:p>
                          <a:pPr algn="ctr"/>
                          <a:r>
                            <a:rPr lang="en-US" dirty="0"/>
                            <a:t>(0.05)</a:t>
                          </a:r>
                        </a:p>
                      </a:txBody>
                      <a:tcPr/>
                    </a:tc>
                    <a:extLst>
                      <a:ext uri="{0D108BD9-81ED-4DB2-BD59-A6C34878D82A}">
                        <a16:rowId xmlns:a16="http://schemas.microsoft.com/office/drawing/2014/main" val="1749059417"/>
                      </a:ext>
                    </a:extLst>
                  </a:tr>
                  <a:tr h="370840">
                    <a:tc>
                      <a:txBody>
                        <a:bodyPr/>
                        <a:lstStyle/>
                        <a:p>
                          <a:r>
                            <a:rPr lang="en-US" dirty="0"/>
                            <a:t>Year FE</a:t>
                          </a:r>
                        </a:p>
                      </a:txBody>
                      <a:tcPr/>
                    </a:tc>
                    <a:tc>
                      <a:txBody>
                        <a:bodyPr/>
                        <a:lstStyle/>
                        <a:p>
                          <a:pPr algn="ctr"/>
                          <a:r>
                            <a:rPr lang="en-US" dirty="0"/>
                            <a:t>No</a:t>
                          </a:r>
                        </a:p>
                      </a:txBody>
                      <a:tcPr/>
                    </a:tc>
                    <a:tc>
                      <a:txBody>
                        <a:bodyPr/>
                        <a:lstStyle/>
                        <a:p>
                          <a:pPr algn="ctr"/>
                          <a:r>
                            <a:rPr lang="fr-FR" dirty="0"/>
                            <a:t>No</a:t>
                          </a:r>
                          <a:endParaRPr lang="en-US" dirty="0"/>
                        </a:p>
                      </a:txBody>
                      <a:tcPr/>
                    </a:tc>
                    <a:tc>
                      <a:txBody>
                        <a:bodyPr/>
                        <a:lstStyle/>
                        <a:p>
                          <a:pPr algn="ctr"/>
                          <a:r>
                            <a:rPr lang="en-US" dirty="0"/>
                            <a:t>No</a:t>
                          </a:r>
                        </a:p>
                      </a:txBody>
                      <a:tcPr/>
                    </a:tc>
                    <a:extLst>
                      <a:ext uri="{0D108BD9-81ED-4DB2-BD59-A6C34878D82A}">
                        <a16:rowId xmlns:a16="http://schemas.microsoft.com/office/drawing/2014/main" val="1779592184"/>
                      </a:ext>
                    </a:extLst>
                  </a:tr>
                  <a:tr h="365760">
                    <a:tc>
                      <a:txBody>
                        <a:bodyPr/>
                        <a:lstStyle/>
                        <a:p>
                          <a:r>
                            <a:rPr lang="en-US" dirty="0"/>
                            <a:t>Region FE</a:t>
                          </a:r>
                        </a:p>
                      </a:txBody>
                      <a:tcPr/>
                    </a:tc>
                    <a:tc>
                      <a:txBody>
                        <a:bodyPr/>
                        <a:lstStyle/>
                        <a:p>
                          <a:pPr algn="ctr"/>
                          <a:r>
                            <a:rPr lang="en-US" dirty="0"/>
                            <a:t>Yes</a:t>
                          </a:r>
                        </a:p>
                      </a:txBody>
                      <a:tcPr/>
                    </a:tc>
                    <a:tc>
                      <a:txBody>
                        <a:bodyPr/>
                        <a:lstStyle/>
                        <a:p>
                          <a:pPr algn="ctr"/>
                          <a:r>
                            <a:rPr lang="fr-FR" dirty="0"/>
                            <a:t>Yes</a:t>
                          </a:r>
                          <a:endParaRPr lang="en-US" dirty="0"/>
                        </a:p>
                      </a:txBody>
                      <a:tcPr/>
                    </a:tc>
                    <a:tc>
                      <a:txBody>
                        <a:bodyPr/>
                        <a:lstStyle/>
                        <a:p>
                          <a:pPr algn="ctr"/>
                          <a:r>
                            <a:rPr lang="en-US" dirty="0"/>
                            <a:t>Yes</a:t>
                          </a:r>
                        </a:p>
                      </a:txBody>
                      <a:tcPr/>
                    </a:tc>
                    <a:extLst>
                      <a:ext uri="{0D108BD9-81ED-4DB2-BD59-A6C34878D82A}">
                        <a16:rowId xmlns:a16="http://schemas.microsoft.com/office/drawing/2014/main" val="402266014"/>
                      </a:ext>
                    </a:extLst>
                  </a:tr>
                  <a:tr h="370840">
                    <a:tc>
                      <a:txBody>
                        <a:bodyPr/>
                        <a:lstStyle/>
                        <a:p>
                          <a:endParaRPr lang="en-US"/>
                        </a:p>
                      </a:txBody>
                      <a:tcPr>
                        <a:blipFill>
                          <a:blip r:embed="rId2"/>
                          <a:stretch>
                            <a:fillRect l="-299" t="-644262" r="-300599" b="-24590"/>
                          </a:stretch>
                        </a:blipFill>
                      </a:tcPr>
                    </a:tc>
                    <a:tc>
                      <a:txBody>
                        <a:bodyPr/>
                        <a:lstStyle/>
                        <a:p>
                          <a:pPr algn="ctr"/>
                          <a:r>
                            <a:rPr lang="en-US" dirty="0"/>
                            <a:t>0.12</a:t>
                          </a:r>
                        </a:p>
                      </a:txBody>
                      <a:tcPr/>
                    </a:tc>
                    <a:tc>
                      <a:txBody>
                        <a:bodyPr/>
                        <a:lstStyle/>
                        <a:p>
                          <a:pPr algn="ctr"/>
                          <a:r>
                            <a:rPr lang="el-GR" dirty="0"/>
                            <a:t>0.</a:t>
                          </a:r>
                          <a:r>
                            <a:rPr lang="en-US" dirty="0"/>
                            <a:t>15</a:t>
                          </a:r>
                        </a:p>
                      </a:txBody>
                      <a:tcPr/>
                    </a:tc>
                    <a:tc>
                      <a:txBody>
                        <a:bodyPr/>
                        <a:lstStyle/>
                        <a:p>
                          <a:pPr algn="ctr"/>
                          <a:r>
                            <a:rPr lang="en-US" dirty="0"/>
                            <a:t>0.16</a:t>
                          </a:r>
                        </a:p>
                      </a:txBody>
                      <a:tcPr/>
                    </a:tc>
                    <a:extLst>
                      <a:ext uri="{0D108BD9-81ED-4DB2-BD59-A6C34878D82A}">
                        <a16:rowId xmlns:a16="http://schemas.microsoft.com/office/drawing/2014/main" val="626739297"/>
                      </a:ext>
                    </a:extLst>
                  </a:tr>
                </a:tbl>
              </a:graphicData>
            </a:graphic>
          </p:graphicFrame>
        </mc:Fallback>
      </mc:AlternateContent>
      <p:sp>
        <p:nvSpPr>
          <p:cNvPr id="6" name="TextBox 5">
            <a:extLst>
              <a:ext uri="{FF2B5EF4-FFF2-40B4-BE49-F238E27FC236}">
                <a16:creationId xmlns:a16="http://schemas.microsoft.com/office/drawing/2014/main" id="{60A47591-88AF-2403-E679-716B83A937AF}"/>
              </a:ext>
            </a:extLst>
          </p:cNvPr>
          <p:cNvSpPr txBox="1"/>
          <p:nvPr/>
        </p:nvSpPr>
        <p:spPr>
          <a:xfrm>
            <a:off x="1675414" y="1102719"/>
            <a:ext cx="5096010" cy="369332"/>
          </a:xfrm>
          <a:prstGeom prst="rect">
            <a:avLst/>
          </a:prstGeom>
          <a:noFill/>
        </p:spPr>
        <p:txBody>
          <a:bodyPr wrap="none" rtlCol="0">
            <a:spAutoFit/>
          </a:bodyPr>
          <a:lstStyle/>
          <a:p>
            <a:r>
              <a:rPr lang="en-US" b="1" dirty="0"/>
              <a:t>Table 8: </a:t>
            </a:r>
            <a:r>
              <a:rPr lang="fr-FR" dirty="0"/>
              <a:t>TFP </a:t>
            </a:r>
            <a:r>
              <a:rPr lang="fr-FR" dirty="0" err="1"/>
              <a:t>Determinants</a:t>
            </a:r>
            <a:r>
              <a:rPr lang="fr-FR" dirty="0"/>
              <a:t> </a:t>
            </a:r>
            <a:r>
              <a:rPr lang="en-US" dirty="0"/>
              <a:t>– Regional Characteristics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A275DFA-8B0C-F739-4F3C-B5F1AFA7BB88}"/>
                  </a:ext>
                </a:extLst>
              </p:cNvPr>
              <p:cNvSpPr txBox="1"/>
              <p:nvPr/>
            </p:nvSpPr>
            <p:spPr>
              <a:xfrm>
                <a:off x="1675414" y="4245621"/>
                <a:ext cx="8128000" cy="1754326"/>
              </a:xfrm>
              <a:prstGeom prst="rect">
                <a:avLst/>
              </a:prstGeom>
              <a:noFill/>
            </p:spPr>
            <p:txBody>
              <a:bodyPr wrap="square" rtlCol="0">
                <a:spAutoFit/>
              </a:bodyPr>
              <a:lstStyle/>
              <a:p>
                <a:pPr algn="just"/>
                <a:r>
                  <a:rPr lang="en-US" dirty="0"/>
                  <a:t>Note: </a:t>
                </a:r>
                <a14:m>
                  <m:oMath xmlns:m="http://schemas.openxmlformats.org/officeDocument/2006/math">
                    <m:acc>
                      <m:accPr>
                        <m:chr m:val="̅"/>
                        <m:ctrlPr>
                          <a:rPr lang="fr-FR" i="1" smtClean="0">
                            <a:latin typeface="Cambria Math" panose="02040503050406030204" pitchFamily="18" charset="0"/>
                          </a:rPr>
                        </m:ctrlPr>
                      </m:accPr>
                      <m:e>
                        <m:r>
                          <a:rPr lang="en-US" b="0" i="1" smtClean="0">
                            <a:latin typeface="Cambria Math" panose="02040503050406030204" pitchFamily="18" charset="0"/>
                          </a:rPr>
                          <m:t>𝑇𝐹𝑃</m:t>
                        </m:r>
                      </m:e>
                    </m:acc>
                  </m:oMath>
                </a14:m>
                <a:r>
                  <a:rPr lang="en-US" dirty="0"/>
                  <a:t> stands for the average TFP per region and year. Digitalization is measured as “individuals who ordered goods or services over the internet for private use as a percentage of individuals who used internet within the last year” and Innovation is measured as “R&amp;D personnel and researchers in business </a:t>
                </a:r>
                <a:r>
                  <a:rPr lang="en-US" dirty="0" err="1"/>
                  <a:t>entreprise</a:t>
                </a:r>
                <a:r>
                  <a:rPr lang="en-US" dirty="0"/>
                  <a:t> sector as percentage of population in the labor force”. </a:t>
                </a:r>
                <a:r>
                  <a:rPr lang="el-GR" dirty="0">
                    <a:latin typeface="CMMI6"/>
                  </a:rPr>
                  <a:t>***, **, *</a:t>
                </a:r>
                <a:r>
                  <a:rPr lang="en-US" sz="1800" b="0" i="0" u="none" strike="noStrike" baseline="0" dirty="0">
                    <a:latin typeface="CMSY5"/>
                  </a:rPr>
                  <a:t> </a:t>
                </a:r>
                <a:r>
                  <a:rPr lang="en-US" sz="1800" b="0" i="0" u="none" strike="noStrike" baseline="0" dirty="0">
                    <a:latin typeface="CMSS8"/>
                  </a:rPr>
                  <a:t>show the statistical sign</a:t>
                </a:r>
                <a:r>
                  <a:rPr lang="fr-FR" dirty="0" err="1">
                    <a:latin typeface="CMSS8"/>
                  </a:rPr>
                  <a:t>ifi</a:t>
                </a:r>
                <a:r>
                  <a:rPr lang="en-US" sz="1800" b="0" i="0" u="none" strike="noStrike" baseline="0" dirty="0" err="1">
                    <a:latin typeface="CMSS8"/>
                  </a:rPr>
                  <a:t>cance</a:t>
                </a:r>
                <a:r>
                  <a:rPr lang="en-US" sz="1800" b="0" i="0" u="none" strike="noStrike" baseline="0" dirty="0">
                    <a:latin typeface="CMSS8"/>
                  </a:rPr>
                  <a:t> at level </a:t>
                </a:r>
                <a:r>
                  <a:rPr lang="en-US" sz="1800" b="0" i="0" u="none" strike="noStrike" baseline="0" dirty="0">
                    <a:latin typeface="CMMI6"/>
                  </a:rPr>
                  <a:t> </a:t>
                </a:r>
                <a:r>
                  <a:rPr lang="en-US" sz="1800" b="0" i="0" u="none" strike="noStrike" baseline="0" dirty="0">
                    <a:latin typeface="CMSS8"/>
                  </a:rPr>
                  <a:t>= 1%</a:t>
                </a:r>
                <a:r>
                  <a:rPr lang="en-US" sz="1800" b="0" i="0" u="none" strike="noStrike" baseline="0" dirty="0">
                    <a:latin typeface="CMMI6"/>
                  </a:rPr>
                  <a:t>; </a:t>
                </a:r>
                <a:r>
                  <a:rPr lang="en-US" sz="1800" b="0" i="0" u="none" strike="noStrike" baseline="0" dirty="0">
                    <a:latin typeface="CMSS8"/>
                  </a:rPr>
                  <a:t>5% &amp; 10%, respectively.</a:t>
                </a:r>
                <a:endParaRPr lang="en-US" dirty="0"/>
              </a:p>
            </p:txBody>
          </p:sp>
        </mc:Choice>
        <mc:Fallback xmlns="">
          <p:sp>
            <p:nvSpPr>
              <p:cNvPr id="7" name="TextBox 6">
                <a:extLst>
                  <a:ext uri="{FF2B5EF4-FFF2-40B4-BE49-F238E27FC236}">
                    <a16:creationId xmlns:a16="http://schemas.microsoft.com/office/drawing/2014/main" id="{0A275DFA-8B0C-F739-4F3C-B5F1AFA7BB88}"/>
                  </a:ext>
                </a:extLst>
              </p:cNvPr>
              <p:cNvSpPr txBox="1">
                <a:spLocks noRot="1" noChangeAspect="1" noMove="1" noResize="1" noEditPoints="1" noAdjustHandles="1" noChangeArrowheads="1" noChangeShapeType="1" noTextEdit="1"/>
              </p:cNvSpPr>
              <p:nvPr/>
            </p:nvSpPr>
            <p:spPr>
              <a:xfrm>
                <a:off x="1675414" y="4245621"/>
                <a:ext cx="8128000" cy="1754326"/>
              </a:xfrm>
              <a:prstGeom prst="rect">
                <a:avLst/>
              </a:prstGeom>
              <a:blipFill>
                <a:blip r:embed="rId3"/>
                <a:stretch>
                  <a:fillRect l="-675" t="-1736" r="-600" b="-4514"/>
                </a:stretch>
              </a:blipFill>
            </p:spPr>
            <p:txBody>
              <a:bodyPr/>
              <a:lstStyle/>
              <a:p>
                <a:r>
                  <a:rPr lang="en-US">
                    <a:noFill/>
                  </a:rPr>
                  <a:t> </a:t>
                </a:r>
              </a:p>
            </p:txBody>
          </p:sp>
        </mc:Fallback>
      </mc:AlternateContent>
    </p:spTree>
    <p:extLst>
      <p:ext uri="{BB962C8B-B14F-4D97-AF65-F5344CB8AC3E}">
        <p14:creationId xmlns:p14="http://schemas.microsoft.com/office/powerpoint/2010/main" val="2977693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839095"/>
          </a:xfrm>
        </p:spPr>
        <p:txBody>
          <a:bodyPr>
            <a:normAutofit/>
          </a:bodyPr>
          <a:lstStyle/>
          <a:p>
            <a:pPr algn="ctr"/>
            <a:r>
              <a:rPr lang="el-GR" sz="4000" dirty="0"/>
              <a:t>Σύγκλιση ανά περιφέρεια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838200" y="1945340"/>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2784339946"/>
                  </p:ext>
                </p:extLst>
              </p:nvPr>
            </p:nvGraphicFramePr>
            <p:xfrm>
              <a:off x="1745129" y="1361974"/>
              <a:ext cx="8128000" cy="3991547"/>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gridCol w="2032000">
                      <a:extLst>
                        <a:ext uri="{9D8B030D-6E8A-4147-A177-3AD203B41FA5}">
                          <a16:colId xmlns:a16="http://schemas.microsoft.com/office/drawing/2014/main" val="3178796919"/>
                        </a:ext>
                      </a:extLst>
                    </a:gridCol>
                    <a:gridCol w="2032000">
                      <a:extLst>
                        <a:ext uri="{9D8B030D-6E8A-4147-A177-3AD203B41FA5}">
                          <a16:colId xmlns:a16="http://schemas.microsoft.com/office/drawing/2014/main" val="4116863504"/>
                        </a:ext>
                      </a:extLst>
                    </a:gridCol>
                  </a:tblGrid>
                  <a:tr h="370840">
                    <a:tc>
                      <a:txBody>
                        <a:bodyPr/>
                        <a:lstStyle/>
                        <a:p>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𝒍𝒏</m:t>
                                </m:r>
                                <m:r>
                                  <a:rPr lang="en-US" b="1" i="1" smtClean="0">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sub>
                                    </m:sSub>
                                  </m:num>
                                  <m:den>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r>
                                          <a:rPr lang="en-US" b="1" i="1" smtClean="0">
                                            <a:latin typeface="Cambria Math" panose="02040503050406030204" pitchFamily="18" charset="0"/>
                                          </a:rPr>
                                          <m:t>−</m:t>
                                        </m:r>
                                        <m:r>
                                          <a:rPr lang="en-US" b="1" i="1" smtClean="0">
                                            <a:latin typeface="Cambria Math" panose="02040503050406030204" pitchFamily="18" charset="0"/>
                                          </a:rPr>
                                          <m:t>𝟏</m:t>
                                        </m:r>
                                      </m:sub>
                                    </m:sSub>
                                  </m:den>
                                </m:f>
                                <m:r>
                                  <a:rPr lang="en-US" b="1"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𝒍𝒏</m:t>
                                </m:r>
                                <m:r>
                                  <a:rPr lang="en-US" b="1" i="1" smtClean="0">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sub>
                                    </m:sSub>
                                  </m:num>
                                  <m:den>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r>
                                          <a:rPr lang="en-US" b="1" i="1" smtClean="0">
                                            <a:latin typeface="Cambria Math" panose="02040503050406030204" pitchFamily="18" charset="0"/>
                                          </a:rPr>
                                          <m:t>−</m:t>
                                        </m:r>
                                        <m:r>
                                          <a:rPr lang="en-US" b="1" i="1" smtClean="0">
                                            <a:latin typeface="Cambria Math" panose="02040503050406030204" pitchFamily="18" charset="0"/>
                                          </a:rPr>
                                          <m:t>𝟏</m:t>
                                        </m:r>
                                      </m:sub>
                                    </m:sSub>
                                  </m:den>
                                </m:f>
                                <m:r>
                                  <a:rPr lang="en-US" b="1"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𝒍𝒏</m:t>
                                </m:r>
                                <m:r>
                                  <a:rPr lang="en-US" b="1" i="1" smtClean="0">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sub>
                                    </m:sSub>
                                  </m:num>
                                  <m:den>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𝑻𝑭𝑷</m:t>
                                            </m:r>
                                          </m:e>
                                        </m:acc>
                                      </m:e>
                                      <m:sub>
                                        <m:r>
                                          <a:rPr lang="en-US" b="1" i="1" smtClean="0">
                                            <a:latin typeface="Cambria Math" panose="02040503050406030204" pitchFamily="18" charset="0"/>
                                          </a:rPr>
                                          <m:t>𝒕</m:t>
                                        </m:r>
                                        <m:r>
                                          <a:rPr lang="en-US" b="1" i="1" smtClean="0">
                                            <a:latin typeface="Cambria Math" panose="02040503050406030204" pitchFamily="18" charset="0"/>
                                          </a:rPr>
                                          <m:t>−</m:t>
                                        </m:r>
                                        <m:r>
                                          <a:rPr lang="en-US" b="1" i="1" smtClean="0">
                                            <a:latin typeface="Cambria Math" panose="02040503050406030204" pitchFamily="18" charset="0"/>
                                          </a:rPr>
                                          <m:t>𝟏</m:t>
                                        </m:r>
                                      </m:sub>
                                    </m:sSub>
                                  </m:den>
                                </m:f>
                                <m:r>
                                  <a:rPr lang="en-US" b="1" i="1"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3747524729"/>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𝑙𝑛</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𝑇𝐹𝑃</m:t>
                                        </m:r>
                                      </m:e>
                                    </m:acc>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en-US" b="0" dirty="0"/>
                        </a:p>
                      </a:txBody>
                      <a:tcPr/>
                    </a:tc>
                    <a:tc>
                      <a:txBody>
                        <a:bodyPr/>
                        <a:lstStyle/>
                        <a:p>
                          <a:pPr algn="ctr"/>
                          <a:r>
                            <a:rPr lang="en-US" dirty="0"/>
                            <a:t>-0.93***</a:t>
                          </a:r>
                        </a:p>
                        <a:p>
                          <a:pPr algn="ctr"/>
                          <a:r>
                            <a:rPr lang="en-US" dirty="0"/>
                            <a:t>(0.10)</a:t>
                          </a:r>
                        </a:p>
                      </a:txBody>
                      <a:tcPr/>
                    </a:tc>
                    <a:tc>
                      <a:txBody>
                        <a:bodyPr/>
                        <a:lstStyle/>
                        <a:p>
                          <a:pPr algn="ctr"/>
                          <a:r>
                            <a:rPr lang="en-US" dirty="0"/>
                            <a:t>-0.94***</a:t>
                          </a:r>
                        </a:p>
                        <a:p>
                          <a:pPr algn="ctr"/>
                          <a:r>
                            <a:rPr lang="en-US" dirty="0"/>
                            <a:t>(0.10)</a:t>
                          </a:r>
                        </a:p>
                      </a:txBody>
                      <a:tcPr/>
                    </a:tc>
                    <a:tc>
                      <a:txBody>
                        <a:bodyPr/>
                        <a:lstStyle/>
                        <a:p>
                          <a:pPr algn="ctr"/>
                          <a:r>
                            <a:rPr lang="en-US" dirty="0"/>
                            <a:t>-0.79***</a:t>
                          </a:r>
                        </a:p>
                        <a:p>
                          <a:pPr algn="ctr"/>
                          <a:r>
                            <a:rPr lang="en-US" dirty="0"/>
                            <a:t>(0.22)</a:t>
                          </a:r>
                        </a:p>
                      </a:txBody>
                      <a:tcPr/>
                    </a:tc>
                    <a:extLst>
                      <a:ext uri="{0D108BD9-81ED-4DB2-BD59-A6C34878D82A}">
                        <a16:rowId xmlns:a16="http://schemas.microsoft.com/office/drawing/2014/main" val="2698208560"/>
                      </a:ext>
                    </a:extLst>
                  </a:tr>
                  <a:tr h="370840">
                    <a:tc>
                      <a:txBody>
                        <a:bodyPr/>
                        <a:lstStyle/>
                        <a:p>
                          <a:r>
                            <a:rPr lang="fr-FR" dirty="0"/>
                            <a:t>Digit</a:t>
                          </a:r>
                          <a:r>
                            <a:rPr lang="en-US" dirty="0" err="1"/>
                            <a:t>alization</a:t>
                          </a:r>
                          <a:endParaRPr lang="en-US" dirty="0"/>
                        </a:p>
                      </a:txBody>
                      <a:tcPr/>
                    </a:tc>
                    <a:tc>
                      <a:txBody>
                        <a:bodyPr/>
                        <a:lstStyle/>
                        <a:p>
                          <a:pPr algn="ctr"/>
                          <a:endParaRPr lang="en-US" dirty="0"/>
                        </a:p>
                      </a:txBody>
                      <a:tcPr/>
                    </a:tc>
                    <a:tc>
                      <a:txBody>
                        <a:bodyPr/>
                        <a:lstStyle/>
                        <a:p>
                          <a:pPr algn="ctr"/>
                          <a:r>
                            <a:rPr lang="en-US" dirty="0"/>
                            <a:t>0.03</a:t>
                          </a:r>
                        </a:p>
                        <a:p>
                          <a:pPr algn="ctr"/>
                          <a:r>
                            <a:rPr lang="en-US" dirty="0"/>
                            <a:t>(0.02)</a:t>
                          </a:r>
                        </a:p>
                      </a:txBody>
                      <a:tcPr/>
                    </a:tc>
                    <a:tc>
                      <a:txBody>
                        <a:bodyPr/>
                        <a:lstStyle/>
                        <a:p>
                          <a:pPr algn="ctr"/>
                          <a:r>
                            <a:rPr lang="en-US" dirty="0"/>
                            <a:t>0.007</a:t>
                          </a:r>
                        </a:p>
                        <a:p>
                          <a:pPr algn="ctr"/>
                          <a:r>
                            <a:rPr lang="en-US" dirty="0"/>
                            <a:t>(0.04)</a:t>
                          </a:r>
                        </a:p>
                      </a:txBody>
                      <a:tcPr/>
                    </a:tc>
                    <a:extLst>
                      <a:ext uri="{0D108BD9-81ED-4DB2-BD59-A6C34878D82A}">
                        <a16:rowId xmlns:a16="http://schemas.microsoft.com/office/drawing/2014/main" val="2833361158"/>
                      </a:ext>
                    </a:extLst>
                  </a:tr>
                  <a:tr h="370840">
                    <a:tc>
                      <a:txBody>
                        <a:bodyPr/>
                        <a:lstStyle/>
                        <a:p>
                          <a:r>
                            <a:rPr lang="en-US" dirty="0"/>
                            <a:t>Innovation</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a:t>1.58</a:t>
                          </a:r>
                        </a:p>
                        <a:p>
                          <a:pPr algn="ctr"/>
                          <a:r>
                            <a:rPr lang="en-US" dirty="0"/>
                            <a:t>(1.66)</a:t>
                          </a:r>
                        </a:p>
                      </a:txBody>
                      <a:tcPr/>
                    </a:tc>
                    <a:extLst>
                      <a:ext uri="{0D108BD9-81ED-4DB2-BD59-A6C34878D82A}">
                        <a16:rowId xmlns:a16="http://schemas.microsoft.com/office/drawing/2014/main" val="1749059417"/>
                      </a:ext>
                    </a:extLst>
                  </a:tr>
                  <a:tr h="370840">
                    <a:tc>
                      <a:txBody>
                        <a:bodyPr/>
                        <a:lstStyle/>
                        <a:p>
                          <a:r>
                            <a:rPr lang="en-US" dirty="0"/>
                            <a:t>Constant</a:t>
                          </a:r>
                        </a:p>
                      </a:txBody>
                      <a:tcPr/>
                    </a:tc>
                    <a:tc>
                      <a:txBody>
                        <a:bodyPr/>
                        <a:lstStyle/>
                        <a:p>
                          <a:pPr algn="ctr"/>
                          <a:r>
                            <a:rPr lang="en-US" dirty="0"/>
                            <a:t>-4.03***</a:t>
                          </a:r>
                        </a:p>
                        <a:p>
                          <a:pPr algn="ctr"/>
                          <a:r>
                            <a:rPr lang="el-GR" dirty="0"/>
                            <a:t>(0.</a:t>
                          </a:r>
                          <a:r>
                            <a:rPr lang="en-US" dirty="0"/>
                            <a:t>56</a:t>
                          </a:r>
                          <a:r>
                            <a:rPr lang="el-GR" dirty="0"/>
                            <a:t>)</a:t>
                          </a:r>
                          <a:endParaRPr lang="en-US" dirty="0"/>
                        </a:p>
                      </a:txBody>
                      <a:tcPr/>
                    </a:tc>
                    <a:tc>
                      <a:txBody>
                        <a:bodyPr/>
                        <a:lstStyle/>
                        <a:p>
                          <a:pPr algn="ctr"/>
                          <a:r>
                            <a:rPr lang="en-US" dirty="0"/>
                            <a:t>-5.65***</a:t>
                          </a:r>
                        </a:p>
                        <a:p>
                          <a:pPr algn="ctr"/>
                          <a:r>
                            <a:rPr lang="el-GR" dirty="0"/>
                            <a:t>(</a:t>
                          </a:r>
                          <a:r>
                            <a:rPr lang="en-US" dirty="0"/>
                            <a:t>1.34)</a:t>
                          </a:r>
                        </a:p>
                      </a:txBody>
                      <a:tcPr/>
                    </a:tc>
                    <a:tc>
                      <a:txBody>
                        <a:bodyPr/>
                        <a:lstStyle/>
                        <a:p>
                          <a:pPr algn="ctr"/>
                          <a:r>
                            <a:rPr lang="en-US" dirty="0"/>
                            <a:t>-3.98</a:t>
                          </a:r>
                        </a:p>
                        <a:p>
                          <a:pPr algn="ctr"/>
                          <a:r>
                            <a:rPr lang="en-US" dirty="0"/>
                            <a:t>(2.41)</a:t>
                          </a:r>
                        </a:p>
                      </a:txBody>
                      <a:tcPr/>
                    </a:tc>
                    <a:extLst>
                      <a:ext uri="{0D108BD9-81ED-4DB2-BD59-A6C34878D82A}">
                        <a16:rowId xmlns:a16="http://schemas.microsoft.com/office/drawing/2014/main" val="1779592184"/>
                      </a:ext>
                    </a:extLst>
                  </a:tr>
                  <a:tr h="339663">
                    <a:tc>
                      <a:txBody>
                        <a:bodyPr/>
                        <a:lstStyle/>
                        <a:p>
                          <a:r>
                            <a:rPr lang="en-US" dirty="0"/>
                            <a:t>Region FE</a:t>
                          </a:r>
                        </a:p>
                      </a:txBody>
                      <a:tcPr/>
                    </a:tc>
                    <a:tc>
                      <a:txBody>
                        <a:bodyPr/>
                        <a:lstStyle/>
                        <a:p>
                          <a:pPr algn="ctr"/>
                          <a:r>
                            <a:rPr lang="en-US" dirty="0"/>
                            <a:t>Yes</a:t>
                          </a:r>
                        </a:p>
                      </a:txBody>
                      <a:tcPr/>
                    </a:tc>
                    <a:tc>
                      <a:txBody>
                        <a:bodyPr/>
                        <a:lstStyle/>
                        <a:p>
                          <a:pPr algn="ctr"/>
                          <a:r>
                            <a:rPr lang="en-US" dirty="0"/>
                            <a:t>Yes</a:t>
                          </a:r>
                        </a:p>
                      </a:txBody>
                      <a:tcPr/>
                    </a:tc>
                    <a:tc>
                      <a:txBody>
                        <a:bodyPr/>
                        <a:lstStyle/>
                        <a:p>
                          <a:pPr algn="ctr"/>
                          <a:r>
                            <a:rPr lang="en-US" dirty="0"/>
                            <a:t>Yes</a:t>
                          </a:r>
                        </a:p>
                      </a:txBody>
                      <a:tcPr/>
                    </a:tc>
                    <a:extLst>
                      <a:ext uri="{0D108BD9-81ED-4DB2-BD59-A6C34878D82A}">
                        <a16:rowId xmlns:a16="http://schemas.microsoft.com/office/drawing/2014/main" val="402266014"/>
                      </a:ext>
                    </a:extLst>
                  </a:tr>
                  <a:tr h="370840">
                    <a:tc>
                      <a:txBody>
                        <a:bodyPr/>
                        <a:lstStyle/>
                        <a:p>
                          <a:pPr/>
                          <a14:m>
                            <m:oMathPara xmlns:m="http://schemas.openxmlformats.org/officeDocument/2006/math">
                              <m:oMathParaPr>
                                <m:jc m:val="left"/>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𝐴𝑑𝑗</m:t>
                                    </m:r>
                                    <m:r>
                                      <a:rPr lang="en-US" b="0" i="1" smtClean="0">
                                        <a:latin typeface="Cambria Math" panose="02040503050406030204" pitchFamily="18" charset="0"/>
                                      </a:rPr>
                                      <m:t> </m:t>
                                    </m:r>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dirty="0"/>
                        </a:p>
                      </a:txBody>
                      <a:tcPr/>
                    </a:tc>
                    <a:tc>
                      <a:txBody>
                        <a:bodyPr/>
                        <a:lstStyle/>
                        <a:p>
                          <a:pPr algn="ctr"/>
                          <a:r>
                            <a:rPr lang="en-US" dirty="0"/>
                            <a:t>0.</a:t>
                          </a:r>
                          <a:r>
                            <a:rPr lang="el-GR" dirty="0"/>
                            <a:t>5</a:t>
                          </a:r>
                          <a:r>
                            <a:rPr lang="en-US" dirty="0"/>
                            <a:t>2</a:t>
                          </a:r>
                        </a:p>
                      </a:txBody>
                      <a:tcPr/>
                    </a:tc>
                    <a:tc>
                      <a:txBody>
                        <a:bodyPr/>
                        <a:lstStyle/>
                        <a:p>
                          <a:pPr algn="ctr"/>
                          <a:r>
                            <a:rPr lang="en-US" dirty="0"/>
                            <a:t>0.</a:t>
                          </a:r>
                          <a:r>
                            <a:rPr lang="el-GR" dirty="0"/>
                            <a:t>5</a:t>
                          </a:r>
                          <a:r>
                            <a:rPr lang="en-US" dirty="0"/>
                            <a:t>5</a:t>
                          </a:r>
                        </a:p>
                      </a:txBody>
                      <a:tcPr/>
                    </a:tc>
                    <a:tc>
                      <a:txBody>
                        <a:bodyPr/>
                        <a:lstStyle/>
                        <a:p>
                          <a:pPr algn="ctr"/>
                          <a:r>
                            <a:rPr lang="en-US" dirty="0"/>
                            <a:t>0.28</a:t>
                          </a:r>
                        </a:p>
                      </a:txBody>
                      <a:tcPr/>
                    </a:tc>
                    <a:extLst>
                      <a:ext uri="{0D108BD9-81ED-4DB2-BD59-A6C34878D82A}">
                        <a16:rowId xmlns:a16="http://schemas.microsoft.com/office/drawing/2014/main" val="626739297"/>
                      </a:ext>
                    </a:extLst>
                  </a:tr>
                </a:tbl>
              </a:graphicData>
            </a:graphic>
          </p:graphicFrame>
        </mc:Choice>
        <mc:Fallback xmlns="">
          <p:graphicFrame>
            <p:nvGraphicFramePr>
              <p:cNvPr id="5" name="Table 5">
                <a:extLst>
                  <a:ext uri="{FF2B5EF4-FFF2-40B4-BE49-F238E27FC236}">
                    <a16:creationId xmlns:a16="http://schemas.microsoft.com/office/drawing/2014/main" id="{C0D1BE46-65AB-D8B4-57BD-F2FDF0C8B555}"/>
                  </a:ext>
                </a:extLst>
              </p:cNvPr>
              <p:cNvGraphicFramePr>
                <a:graphicFrameLocks noGrp="1"/>
              </p:cNvGraphicFramePr>
              <p:nvPr>
                <p:extLst>
                  <p:ext uri="{D42A27DB-BD31-4B8C-83A1-F6EECF244321}">
                    <p14:modId xmlns:p14="http://schemas.microsoft.com/office/powerpoint/2010/main" val="2784339946"/>
                  </p:ext>
                </p:extLst>
              </p:nvPr>
            </p:nvGraphicFramePr>
            <p:xfrm>
              <a:off x="1745129" y="1361974"/>
              <a:ext cx="8128000" cy="3991547"/>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gridCol w="2032000">
                      <a:extLst>
                        <a:ext uri="{9D8B030D-6E8A-4147-A177-3AD203B41FA5}">
                          <a16:colId xmlns:a16="http://schemas.microsoft.com/office/drawing/2014/main" val="3178796919"/>
                        </a:ext>
                      </a:extLst>
                    </a:gridCol>
                    <a:gridCol w="2032000">
                      <a:extLst>
                        <a:ext uri="{9D8B030D-6E8A-4147-A177-3AD203B41FA5}">
                          <a16:colId xmlns:a16="http://schemas.microsoft.com/office/drawing/2014/main" val="4116863504"/>
                        </a:ext>
                      </a:extLst>
                    </a:gridCol>
                  </a:tblGrid>
                  <a:tr h="694627">
                    <a:tc>
                      <a:txBody>
                        <a:bodyPr/>
                        <a:lstStyle/>
                        <a:p>
                          <a:endParaRPr lang="en-US" dirty="0"/>
                        </a:p>
                      </a:txBody>
                      <a:tcPr/>
                    </a:tc>
                    <a:tc>
                      <a:txBody>
                        <a:bodyPr/>
                        <a:lstStyle/>
                        <a:p>
                          <a:endParaRPr lang="en-US"/>
                        </a:p>
                      </a:txBody>
                      <a:tcPr>
                        <a:blipFill>
                          <a:blip r:embed="rId2"/>
                          <a:stretch>
                            <a:fillRect l="-100601" t="-877" r="-201502" b="-487719"/>
                          </a:stretch>
                        </a:blipFill>
                      </a:tcPr>
                    </a:tc>
                    <a:tc>
                      <a:txBody>
                        <a:bodyPr/>
                        <a:lstStyle/>
                        <a:p>
                          <a:endParaRPr lang="en-US"/>
                        </a:p>
                      </a:txBody>
                      <a:tcPr>
                        <a:blipFill>
                          <a:blip r:embed="rId2"/>
                          <a:stretch>
                            <a:fillRect l="-200000" t="-877" r="-100898" b="-487719"/>
                          </a:stretch>
                        </a:blipFill>
                      </a:tcPr>
                    </a:tc>
                    <a:tc>
                      <a:txBody>
                        <a:bodyPr/>
                        <a:lstStyle/>
                        <a:p>
                          <a:endParaRPr lang="en-US"/>
                        </a:p>
                      </a:txBody>
                      <a:tcPr>
                        <a:blipFill>
                          <a:blip r:embed="rId2"/>
                          <a:stretch>
                            <a:fillRect l="-300901" t="-877" r="-1201" b="-487719"/>
                          </a:stretch>
                        </a:blipFill>
                      </a:tcPr>
                    </a:tc>
                    <a:extLst>
                      <a:ext uri="{0D108BD9-81ED-4DB2-BD59-A6C34878D82A}">
                        <a16:rowId xmlns:a16="http://schemas.microsoft.com/office/drawing/2014/main" val="3747524729"/>
                      </a:ext>
                    </a:extLst>
                  </a:tr>
                  <a:tr h="640080">
                    <a:tc>
                      <a:txBody>
                        <a:bodyPr/>
                        <a:lstStyle/>
                        <a:p>
                          <a:endParaRPr lang="en-US"/>
                        </a:p>
                      </a:txBody>
                      <a:tcPr>
                        <a:blipFill>
                          <a:blip r:embed="rId2"/>
                          <a:stretch>
                            <a:fillRect l="-299" t="-109524" r="-300599" b="-429524"/>
                          </a:stretch>
                        </a:blipFill>
                      </a:tcPr>
                    </a:tc>
                    <a:tc>
                      <a:txBody>
                        <a:bodyPr/>
                        <a:lstStyle/>
                        <a:p>
                          <a:pPr algn="ctr"/>
                          <a:r>
                            <a:rPr lang="en-US" dirty="0"/>
                            <a:t>-0.93***</a:t>
                          </a:r>
                        </a:p>
                        <a:p>
                          <a:pPr algn="ctr"/>
                          <a:r>
                            <a:rPr lang="en-US" dirty="0"/>
                            <a:t>(0.10)</a:t>
                          </a:r>
                        </a:p>
                      </a:txBody>
                      <a:tcPr/>
                    </a:tc>
                    <a:tc>
                      <a:txBody>
                        <a:bodyPr/>
                        <a:lstStyle/>
                        <a:p>
                          <a:pPr algn="ctr"/>
                          <a:r>
                            <a:rPr lang="en-US" dirty="0"/>
                            <a:t>-0.94***</a:t>
                          </a:r>
                        </a:p>
                        <a:p>
                          <a:pPr algn="ctr"/>
                          <a:r>
                            <a:rPr lang="en-US" dirty="0"/>
                            <a:t>(0.10)</a:t>
                          </a:r>
                        </a:p>
                      </a:txBody>
                      <a:tcPr/>
                    </a:tc>
                    <a:tc>
                      <a:txBody>
                        <a:bodyPr/>
                        <a:lstStyle/>
                        <a:p>
                          <a:pPr algn="ctr"/>
                          <a:r>
                            <a:rPr lang="en-US" dirty="0"/>
                            <a:t>-0.79***</a:t>
                          </a:r>
                        </a:p>
                        <a:p>
                          <a:pPr algn="ctr"/>
                          <a:r>
                            <a:rPr lang="en-US" dirty="0"/>
                            <a:t>(0.22)</a:t>
                          </a:r>
                        </a:p>
                      </a:txBody>
                      <a:tcPr/>
                    </a:tc>
                    <a:extLst>
                      <a:ext uri="{0D108BD9-81ED-4DB2-BD59-A6C34878D82A}">
                        <a16:rowId xmlns:a16="http://schemas.microsoft.com/office/drawing/2014/main" val="2698208560"/>
                      </a:ext>
                    </a:extLst>
                  </a:tr>
                  <a:tr h="640080">
                    <a:tc>
                      <a:txBody>
                        <a:bodyPr/>
                        <a:lstStyle/>
                        <a:p>
                          <a:r>
                            <a:rPr lang="fr-FR" dirty="0"/>
                            <a:t>Digit</a:t>
                          </a:r>
                          <a:r>
                            <a:rPr lang="en-US" dirty="0" err="1"/>
                            <a:t>alization</a:t>
                          </a:r>
                          <a:endParaRPr lang="en-US" dirty="0"/>
                        </a:p>
                      </a:txBody>
                      <a:tcPr/>
                    </a:tc>
                    <a:tc>
                      <a:txBody>
                        <a:bodyPr/>
                        <a:lstStyle/>
                        <a:p>
                          <a:pPr algn="ctr"/>
                          <a:endParaRPr lang="en-US" dirty="0"/>
                        </a:p>
                      </a:txBody>
                      <a:tcPr/>
                    </a:tc>
                    <a:tc>
                      <a:txBody>
                        <a:bodyPr/>
                        <a:lstStyle/>
                        <a:p>
                          <a:pPr algn="ctr"/>
                          <a:r>
                            <a:rPr lang="en-US" dirty="0"/>
                            <a:t>0.03</a:t>
                          </a:r>
                        </a:p>
                        <a:p>
                          <a:pPr algn="ctr"/>
                          <a:r>
                            <a:rPr lang="en-US" dirty="0"/>
                            <a:t>(0.02)</a:t>
                          </a:r>
                        </a:p>
                      </a:txBody>
                      <a:tcPr/>
                    </a:tc>
                    <a:tc>
                      <a:txBody>
                        <a:bodyPr/>
                        <a:lstStyle/>
                        <a:p>
                          <a:pPr algn="ctr"/>
                          <a:r>
                            <a:rPr lang="en-US" dirty="0"/>
                            <a:t>0.007</a:t>
                          </a:r>
                        </a:p>
                        <a:p>
                          <a:pPr algn="ctr"/>
                          <a:r>
                            <a:rPr lang="en-US" dirty="0"/>
                            <a:t>(0.04)</a:t>
                          </a:r>
                        </a:p>
                      </a:txBody>
                      <a:tcPr/>
                    </a:tc>
                    <a:extLst>
                      <a:ext uri="{0D108BD9-81ED-4DB2-BD59-A6C34878D82A}">
                        <a16:rowId xmlns:a16="http://schemas.microsoft.com/office/drawing/2014/main" val="2833361158"/>
                      </a:ext>
                    </a:extLst>
                  </a:tr>
                  <a:tr h="640080">
                    <a:tc>
                      <a:txBody>
                        <a:bodyPr/>
                        <a:lstStyle/>
                        <a:p>
                          <a:r>
                            <a:rPr lang="en-US" dirty="0"/>
                            <a:t>Innovation</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a:t>1.58</a:t>
                          </a:r>
                        </a:p>
                        <a:p>
                          <a:pPr algn="ctr"/>
                          <a:r>
                            <a:rPr lang="en-US" dirty="0"/>
                            <a:t>(1.66)</a:t>
                          </a:r>
                        </a:p>
                      </a:txBody>
                      <a:tcPr/>
                    </a:tc>
                    <a:extLst>
                      <a:ext uri="{0D108BD9-81ED-4DB2-BD59-A6C34878D82A}">
                        <a16:rowId xmlns:a16="http://schemas.microsoft.com/office/drawing/2014/main" val="1749059417"/>
                      </a:ext>
                    </a:extLst>
                  </a:tr>
                  <a:tr h="640080">
                    <a:tc>
                      <a:txBody>
                        <a:bodyPr/>
                        <a:lstStyle/>
                        <a:p>
                          <a:r>
                            <a:rPr lang="en-US" dirty="0"/>
                            <a:t>Constant</a:t>
                          </a:r>
                        </a:p>
                      </a:txBody>
                      <a:tcPr/>
                    </a:tc>
                    <a:tc>
                      <a:txBody>
                        <a:bodyPr/>
                        <a:lstStyle/>
                        <a:p>
                          <a:pPr algn="ctr"/>
                          <a:r>
                            <a:rPr lang="en-US" dirty="0"/>
                            <a:t>-4.03***</a:t>
                          </a:r>
                        </a:p>
                        <a:p>
                          <a:pPr algn="ctr"/>
                          <a:r>
                            <a:rPr lang="el-GR" dirty="0"/>
                            <a:t>(0.</a:t>
                          </a:r>
                          <a:r>
                            <a:rPr lang="en-US" dirty="0"/>
                            <a:t>56</a:t>
                          </a:r>
                          <a:r>
                            <a:rPr lang="el-GR" dirty="0"/>
                            <a:t>)</a:t>
                          </a:r>
                          <a:endParaRPr lang="en-US" dirty="0"/>
                        </a:p>
                      </a:txBody>
                      <a:tcPr/>
                    </a:tc>
                    <a:tc>
                      <a:txBody>
                        <a:bodyPr/>
                        <a:lstStyle/>
                        <a:p>
                          <a:pPr algn="ctr"/>
                          <a:r>
                            <a:rPr lang="en-US" dirty="0"/>
                            <a:t>-5.65***</a:t>
                          </a:r>
                        </a:p>
                        <a:p>
                          <a:pPr algn="ctr"/>
                          <a:r>
                            <a:rPr lang="el-GR" dirty="0"/>
                            <a:t>(</a:t>
                          </a:r>
                          <a:r>
                            <a:rPr lang="en-US" dirty="0"/>
                            <a:t>1.34)</a:t>
                          </a:r>
                        </a:p>
                      </a:txBody>
                      <a:tcPr/>
                    </a:tc>
                    <a:tc>
                      <a:txBody>
                        <a:bodyPr/>
                        <a:lstStyle/>
                        <a:p>
                          <a:pPr algn="ctr"/>
                          <a:r>
                            <a:rPr lang="en-US" dirty="0"/>
                            <a:t>-3.98</a:t>
                          </a:r>
                        </a:p>
                        <a:p>
                          <a:pPr algn="ctr"/>
                          <a:r>
                            <a:rPr lang="en-US" dirty="0"/>
                            <a:t>(2.41)</a:t>
                          </a:r>
                        </a:p>
                      </a:txBody>
                      <a:tcPr/>
                    </a:tc>
                    <a:extLst>
                      <a:ext uri="{0D108BD9-81ED-4DB2-BD59-A6C34878D82A}">
                        <a16:rowId xmlns:a16="http://schemas.microsoft.com/office/drawing/2014/main" val="1779592184"/>
                      </a:ext>
                    </a:extLst>
                  </a:tr>
                  <a:tr h="365760">
                    <a:tc>
                      <a:txBody>
                        <a:bodyPr/>
                        <a:lstStyle/>
                        <a:p>
                          <a:r>
                            <a:rPr lang="en-US" dirty="0"/>
                            <a:t>Region FE</a:t>
                          </a:r>
                        </a:p>
                      </a:txBody>
                      <a:tcPr/>
                    </a:tc>
                    <a:tc>
                      <a:txBody>
                        <a:bodyPr/>
                        <a:lstStyle/>
                        <a:p>
                          <a:pPr algn="ctr"/>
                          <a:r>
                            <a:rPr lang="en-US" dirty="0"/>
                            <a:t>Yes</a:t>
                          </a:r>
                        </a:p>
                      </a:txBody>
                      <a:tcPr/>
                    </a:tc>
                    <a:tc>
                      <a:txBody>
                        <a:bodyPr/>
                        <a:lstStyle/>
                        <a:p>
                          <a:pPr algn="ctr"/>
                          <a:r>
                            <a:rPr lang="en-US" dirty="0"/>
                            <a:t>Yes</a:t>
                          </a:r>
                        </a:p>
                      </a:txBody>
                      <a:tcPr/>
                    </a:tc>
                    <a:tc>
                      <a:txBody>
                        <a:bodyPr/>
                        <a:lstStyle/>
                        <a:p>
                          <a:pPr algn="ctr"/>
                          <a:r>
                            <a:rPr lang="en-US" dirty="0"/>
                            <a:t>Yes</a:t>
                          </a:r>
                        </a:p>
                      </a:txBody>
                      <a:tcPr/>
                    </a:tc>
                    <a:extLst>
                      <a:ext uri="{0D108BD9-81ED-4DB2-BD59-A6C34878D82A}">
                        <a16:rowId xmlns:a16="http://schemas.microsoft.com/office/drawing/2014/main" val="402266014"/>
                      </a:ext>
                    </a:extLst>
                  </a:tr>
                  <a:tr h="370840">
                    <a:tc>
                      <a:txBody>
                        <a:bodyPr/>
                        <a:lstStyle/>
                        <a:p>
                          <a:endParaRPr lang="en-US"/>
                        </a:p>
                      </a:txBody>
                      <a:tcPr>
                        <a:blipFill>
                          <a:blip r:embed="rId2"/>
                          <a:stretch>
                            <a:fillRect l="-299" t="-977049" r="-300599" b="-22951"/>
                          </a:stretch>
                        </a:blipFill>
                      </a:tcPr>
                    </a:tc>
                    <a:tc>
                      <a:txBody>
                        <a:bodyPr/>
                        <a:lstStyle/>
                        <a:p>
                          <a:pPr algn="ctr"/>
                          <a:r>
                            <a:rPr lang="en-US" dirty="0"/>
                            <a:t>0.</a:t>
                          </a:r>
                          <a:r>
                            <a:rPr lang="el-GR" dirty="0"/>
                            <a:t>5</a:t>
                          </a:r>
                          <a:r>
                            <a:rPr lang="en-US" dirty="0"/>
                            <a:t>2</a:t>
                          </a:r>
                        </a:p>
                      </a:txBody>
                      <a:tcPr/>
                    </a:tc>
                    <a:tc>
                      <a:txBody>
                        <a:bodyPr/>
                        <a:lstStyle/>
                        <a:p>
                          <a:pPr algn="ctr"/>
                          <a:r>
                            <a:rPr lang="en-US" dirty="0"/>
                            <a:t>0.</a:t>
                          </a:r>
                          <a:r>
                            <a:rPr lang="el-GR" dirty="0"/>
                            <a:t>5</a:t>
                          </a:r>
                          <a:r>
                            <a:rPr lang="en-US" dirty="0"/>
                            <a:t>5</a:t>
                          </a:r>
                        </a:p>
                      </a:txBody>
                      <a:tcPr/>
                    </a:tc>
                    <a:tc>
                      <a:txBody>
                        <a:bodyPr/>
                        <a:lstStyle/>
                        <a:p>
                          <a:pPr algn="ctr"/>
                          <a:r>
                            <a:rPr lang="en-US" dirty="0"/>
                            <a:t>0.28</a:t>
                          </a:r>
                        </a:p>
                      </a:txBody>
                      <a:tcPr/>
                    </a:tc>
                    <a:extLst>
                      <a:ext uri="{0D108BD9-81ED-4DB2-BD59-A6C34878D82A}">
                        <a16:rowId xmlns:a16="http://schemas.microsoft.com/office/drawing/2014/main" val="626739297"/>
                      </a:ext>
                    </a:extLst>
                  </a:tr>
                </a:tbl>
              </a:graphicData>
            </a:graphic>
          </p:graphicFrame>
        </mc:Fallback>
      </mc:AlternateContent>
      <p:sp>
        <p:nvSpPr>
          <p:cNvPr id="6" name="TextBox 5">
            <a:extLst>
              <a:ext uri="{FF2B5EF4-FFF2-40B4-BE49-F238E27FC236}">
                <a16:creationId xmlns:a16="http://schemas.microsoft.com/office/drawing/2014/main" id="{60A47591-88AF-2403-E679-716B83A937AF}"/>
              </a:ext>
            </a:extLst>
          </p:cNvPr>
          <p:cNvSpPr txBox="1"/>
          <p:nvPr/>
        </p:nvSpPr>
        <p:spPr>
          <a:xfrm>
            <a:off x="1675414" y="1016037"/>
            <a:ext cx="3517117" cy="369332"/>
          </a:xfrm>
          <a:prstGeom prst="rect">
            <a:avLst/>
          </a:prstGeom>
          <a:noFill/>
        </p:spPr>
        <p:txBody>
          <a:bodyPr wrap="none" rtlCol="0">
            <a:spAutoFit/>
          </a:bodyPr>
          <a:lstStyle/>
          <a:p>
            <a:r>
              <a:rPr lang="en-US" b="1" dirty="0"/>
              <a:t>Table 9: </a:t>
            </a:r>
            <a:r>
              <a:rPr lang="fr-FR" dirty="0"/>
              <a:t>C</a:t>
            </a:r>
            <a:r>
              <a:rPr lang="en-US" dirty="0" err="1"/>
              <a:t>atch</a:t>
            </a:r>
            <a:r>
              <a:rPr lang="en-US" dirty="0"/>
              <a:t>-up effects per region</a:t>
            </a:r>
          </a:p>
        </p:txBody>
      </p:sp>
      <p:sp>
        <p:nvSpPr>
          <p:cNvPr id="9" name="TextBox 8">
            <a:extLst>
              <a:ext uri="{FF2B5EF4-FFF2-40B4-BE49-F238E27FC236}">
                <a16:creationId xmlns:a16="http://schemas.microsoft.com/office/drawing/2014/main" id="{515ECD97-8EE8-26F3-88AE-0A872FE80F6C}"/>
              </a:ext>
            </a:extLst>
          </p:cNvPr>
          <p:cNvSpPr txBox="1"/>
          <p:nvPr/>
        </p:nvSpPr>
        <p:spPr>
          <a:xfrm>
            <a:off x="1675414" y="5353521"/>
            <a:ext cx="8197715" cy="646331"/>
          </a:xfrm>
          <a:prstGeom prst="rect">
            <a:avLst/>
          </a:prstGeom>
          <a:noFill/>
        </p:spPr>
        <p:txBody>
          <a:bodyPr wrap="square">
            <a:spAutoFit/>
          </a:bodyPr>
          <a:lstStyle/>
          <a:p>
            <a:pPr algn="just"/>
            <a:r>
              <a:rPr lang="en-US" dirty="0"/>
              <a:t>Note: We test for </a:t>
            </a:r>
            <a:r>
              <a:rPr lang="el-GR" dirty="0"/>
              <a:t>β-</a:t>
            </a:r>
            <a:r>
              <a:rPr lang="fr-FR" dirty="0"/>
              <a:t>convergence</a:t>
            </a:r>
            <a:r>
              <a:rPr lang="en-US" dirty="0"/>
              <a:t>. </a:t>
            </a:r>
            <a:r>
              <a:rPr lang="el-GR" dirty="0">
                <a:latin typeface="CMMI6"/>
              </a:rPr>
              <a:t>***, **, *</a:t>
            </a:r>
            <a:r>
              <a:rPr lang="en-US" sz="1800" b="0" i="0" u="none" strike="noStrike" baseline="0" dirty="0">
                <a:latin typeface="CMSY5"/>
              </a:rPr>
              <a:t> </a:t>
            </a:r>
            <a:r>
              <a:rPr lang="en-US" sz="1800" b="0" i="0" u="none" strike="noStrike" baseline="0" dirty="0">
                <a:latin typeface="CMSS8"/>
              </a:rPr>
              <a:t>show the statistical sign</a:t>
            </a:r>
            <a:r>
              <a:rPr lang="fr-FR" dirty="0" err="1">
                <a:latin typeface="CMSS8"/>
              </a:rPr>
              <a:t>ifi</a:t>
            </a:r>
            <a:r>
              <a:rPr lang="en-US" sz="1800" b="0" i="0" u="none" strike="noStrike" baseline="0" dirty="0" err="1">
                <a:latin typeface="CMSS8"/>
              </a:rPr>
              <a:t>cance</a:t>
            </a:r>
            <a:r>
              <a:rPr lang="en-US" sz="1800" b="0" i="0" u="none" strike="noStrike" baseline="0" dirty="0">
                <a:latin typeface="CMSS8"/>
              </a:rPr>
              <a:t> at level </a:t>
            </a:r>
            <a:r>
              <a:rPr lang="en-US" sz="1800" b="0" i="0" u="none" strike="noStrike" baseline="0" dirty="0">
                <a:latin typeface="CMMI6"/>
              </a:rPr>
              <a:t> </a:t>
            </a:r>
            <a:r>
              <a:rPr lang="en-US" sz="1800" b="0" i="0" u="none" strike="noStrike" baseline="0" dirty="0">
                <a:latin typeface="CMSS8"/>
              </a:rPr>
              <a:t>= 1%</a:t>
            </a:r>
            <a:r>
              <a:rPr lang="en-US" sz="1800" b="0" i="0" u="none" strike="noStrike" baseline="0" dirty="0">
                <a:latin typeface="CMMI6"/>
              </a:rPr>
              <a:t>; </a:t>
            </a:r>
            <a:r>
              <a:rPr lang="en-US" sz="1800" b="0" i="0" u="none" strike="noStrike" baseline="0" dirty="0">
                <a:latin typeface="CMSS8"/>
              </a:rPr>
              <a:t>5% &amp; 10%, respectively.</a:t>
            </a:r>
            <a:endParaRPr lang="en-US" dirty="0"/>
          </a:p>
        </p:txBody>
      </p:sp>
    </p:spTree>
    <p:extLst>
      <p:ext uri="{BB962C8B-B14F-4D97-AF65-F5344CB8AC3E}">
        <p14:creationId xmlns:p14="http://schemas.microsoft.com/office/powerpoint/2010/main" val="760068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1283516"/>
          </a:xfrm>
        </p:spPr>
        <p:txBody>
          <a:bodyPr>
            <a:normAutofit/>
          </a:bodyPr>
          <a:lstStyle/>
          <a:p>
            <a:pPr algn="ctr"/>
            <a:r>
              <a:rPr lang="el-GR" sz="4000" dirty="0"/>
              <a:t>Βιωσιμότητα και Παραγωγικότητα </a:t>
            </a:r>
            <a:br>
              <a:rPr lang="el-GR" sz="4000" dirty="0"/>
            </a:br>
            <a:r>
              <a:rPr lang="el-GR" sz="4000" dirty="0"/>
              <a:t>στην Στερεά Ελλάδα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598841" y="1357698"/>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4F41B5FF-C769-E03A-726D-F9932C73408D}"/>
              </a:ext>
            </a:extLst>
          </p:cNvPr>
          <p:cNvSpPr txBox="1"/>
          <p:nvPr/>
        </p:nvSpPr>
        <p:spPr>
          <a:xfrm flipH="1">
            <a:off x="359482" y="1680863"/>
            <a:ext cx="10729858" cy="3693319"/>
          </a:xfrm>
          <a:prstGeom prst="rect">
            <a:avLst/>
          </a:prstGeom>
          <a:noFill/>
        </p:spPr>
        <p:txBody>
          <a:bodyPr wrap="square" rtlCol="0">
            <a:spAutoFit/>
          </a:bodyPr>
          <a:lstStyle/>
          <a:p>
            <a:pPr marL="285750" indent="-285750" algn="just">
              <a:buFont typeface="Arial" panose="020B0604020202020204" pitchFamily="34" charset="0"/>
              <a:buChar char="•"/>
            </a:pPr>
            <a:r>
              <a:rPr lang="el-GR" dirty="0"/>
              <a:t>Πως οι πολιτικές βιώσιμης ανάπτυξης επηρεάζουν την παραγωγικότητα του ξενοδοχειακού τομέα και συνεπώς την οικονομική ανάπτυξη;</a:t>
            </a:r>
          </a:p>
          <a:p>
            <a:pPr marL="285750" indent="-285750" algn="just">
              <a:buFont typeface="Arial" panose="020B0604020202020204" pitchFamily="34" charset="0"/>
              <a:buChar char="•"/>
            </a:pPr>
            <a:endParaRPr lang="el-GR" dirty="0"/>
          </a:p>
          <a:p>
            <a:pPr marL="285750" indent="-285750" algn="just">
              <a:buFont typeface="Arial" panose="020B0604020202020204" pitchFamily="34" charset="0"/>
              <a:buChar char="•"/>
            </a:pPr>
            <a:r>
              <a:rPr lang="el-GR" dirty="0"/>
              <a:t>Κατά την περίοδο Σεπτεμβρίου – Οκτωβρίου ρωτήσαμε 27 ξενοδοχεία της Περιφέρειας της Στερεάς Ελλάδας σχετικά με τις πρακτικές που ακολουθούν όσον αφορά </a:t>
            </a:r>
          </a:p>
          <a:p>
            <a:pPr marL="800100" lvl="1" indent="-342900" algn="just">
              <a:buFont typeface="+mj-lt"/>
              <a:buAutoNum type="arabicPeriod"/>
            </a:pPr>
            <a:r>
              <a:rPr lang="el-GR" dirty="0"/>
              <a:t>την χρήση τοπικών προϊόντων στα γεύματα που προσφέρουν</a:t>
            </a:r>
          </a:p>
          <a:p>
            <a:pPr marL="800100" lvl="1" indent="-342900" algn="just">
              <a:buFont typeface="+mj-lt"/>
              <a:buAutoNum type="arabicPeriod"/>
            </a:pPr>
            <a:r>
              <a:rPr lang="el-GR" dirty="0"/>
              <a:t>τι πρακτικές ακολουθούν σχετικά με τα απορρίμματα και τα περισσεύματα από τα γεύματα </a:t>
            </a:r>
          </a:p>
          <a:p>
            <a:pPr marL="800100" lvl="1" indent="-342900" algn="just">
              <a:buFont typeface="+mj-lt"/>
              <a:buAutoNum type="arabicPeriod"/>
            </a:pPr>
            <a:r>
              <a:rPr lang="el-GR" dirty="0"/>
              <a:t>Πόσο σημαντική θεωρούν την ποιότητα των βιολογικών προϊόντων</a:t>
            </a:r>
          </a:p>
          <a:p>
            <a:pPr marL="800100" lvl="1" indent="-342900" algn="just">
              <a:buFont typeface="+mj-lt"/>
              <a:buAutoNum type="arabicPeriod"/>
            </a:pPr>
            <a:r>
              <a:rPr lang="el-GR" dirty="0"/>
              <a:t>αν οι εργαζόμενοι στα ξενοδοχεία τους κυρίως είναι κάτοικοι των τριγύρω περιοχών</a:t>
            </a:r>
          </a:p>
          <a:p>
            <a:pPr marL="800100" lvl="1" indent="-342900" algn="just">
              <a:buFont typeface="+mj-lt"/>
              <a:buAutoNum type="arabicPeriod"/>
            </a:pPr>
            <a:endParaRPr lang="el-GR" dirty="0"/>
          </a:p>
          <a:p>
            <a:pPr marL="287338" lvl="1" indent="-287338" algn="just">
              <a:buFont typeface="Arial" panose="020B0604020202020204" pitchFamily="34" charset="0"/>
              <a:buChar char="•"/>
            </a:pPr>
            <a:r>
              <a:rPr lang="el-GR" dirty="0"/>
              <a:t>Χρησιμοποιούμε </a:t>
            </a:r>
            <a:r>
              <a:rPr lang="fr-FR" dirty="0" err="1"/>
              <a:t>Princip</a:t>
            </a:r>
            <a:r>
              <a:rPr lang="en-US" dirty="0"/>
              <a:t>al Component Analysis </a:t>
            </a:r>
            <a:r>
              <a:rPr lang="el-GR" dirty="0"/>
              <a:t>και τα αποτελέσματα μας δείχνουν ότι οι βιώσιμες πρακτικές που ακολουθούνται επηρεάζουν θετικά την μέση παραγωγικότητα του νομού. </a:t>
            </a:r>
          </a:p>
          <a:p>
            <a:pPr marL="287338" lvl="1" indent="-287338">
              <a:buFont typeface="Arial" panose="020B0604020202020204" pitchFamily="34" charset="0"/>
              <a:buChar char="•"/>
            </a:pPr>
            <a:endParaRPr lang="el-GR" dirty="0"/>
          </a:p>
        </p:txBody>
      </p:sp>
    </p:spTree>
    <p:extLst>
      <p:ext uri="{BB962C8B-B14F-4D97-AF65-F5344CB8AC3E}">
        <p14:creationId xmlns:p14="http://schemas.microsoft.com/office/powerpoint/2010/main" val="2741079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1283516"/>
          </a:xfrm>
        </p:spPr>
        <p:txBody>
          <a:bodyPr>
            <a:normAutofit/>
          </a:bodyPr>
          <a:lstStyle/>
          <a:p>
            <a:pPr algn="ctr"/>
            <a:r>
              <a:rPr lang="el-GR" sz="4000" dirty="0"/>
              <a:t>Βιωσιμότητα και Παραγωγικότητα </a:t>
            </a:r>
            <a:br>
              <a:rPr lang="el-GR" sz="4000" dirty="0"/>
            </a:br>
            <a:r>
              <a:rPr lang="el-GR" sz="4000" dirty="0"/>
              <a:t>στην Στερεά Ελλάδα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600607" y="1404407"/>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612A9A79-F7E9-5414-3253-94D132EF03E5}"/>
                  </a:ext>
                </a:extLst>
              </p:cNvPr>
              <p:cNvGraphicFramePr>
                <a:graphicFrameLocks noGrp="1"/>
              </p:cNvGraphicFramePr>
              <p:nvPr>
                <p:extLst>
                  <p:ext uri="{D42A27DB-BD31-4B8C-83A1-F6EECF244321}">
                    <p14:modId xmlns:p14="http://schemas.microsoft.com/office/powerpoint/2010/main" val="2440126004"/>
                  </p:ext>
                </p:extLst>
              </p:nvPr>
            </p:nvGraphicFramePr>
            <p:xfrm>
              <a:off x="3851834" y="1829863"/>
              <a:ext cx="4064000" cy="275844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tblGrid>
                  <a:tr h="370840">
                    <a:tc>
                      <a:txBody>
                        <a:bodyPr/>
                        <a:lstStyle/>
                        <a:p>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fr-FR" i="1" smtClean="0">
                                        <a:latin typeface="Cambria Math" panose="02040503050406030204" pitchFamily="18" charset="0"/>
                                      </a:rPr>
                                    </m:ctrlPr>
                                  </m:accPr>
                                  <m:e>
                                    <m:r>
                                      <a:rPr lang="en-US" b="1" i="1" smtClean="0">
                                        <a:latin typeface="Cambria Math" panose="02040503050406030204" pitchFamily="18" charset="0"/>
                                      </a:rPr>
                                      <m:t>𝑻𝑭𝑷</m:t>
                                    </m:r>
                                  </m:e>
                                </m:acc>
                              </m:oMath>
                            </m:oMathPara>
                          </a14:m>
                          <a:endParaRPr lang="en-US" dirty="0"/>
                        </a:p>
                      </a:txBody>
                      <a:tcPr/>
                    </a:tc>
                    <a:extLst>
                      <a:ext uri="{0D108BD9-81ED-4DB2-BD59-A6C34878D82A}">
                        <a16:rowId xmlns:a16="http://schemas.microsoft.com/office/drawing/2014/main" val="3747524729"/>
                      </a:ext>
                    </a:extLst>
                  </a:tr>
                  <a:tr h="370840">
                    <a:tc>
                      <a:txBody>
                        <a:bodyPr/>
                        <a:lstStyle/>
                        <a:p>
                          <a:r>
                            <a:rPr lang="fr-FR" dirty="0"/>
                            <a:t>PC1</a:t>
                          </a:r>
                          <a:endParaRPr lang="en-US" dirty="0"/>
                        </a:p>
                      </a:txBody>
                      <a:tcPr/>
                    </a:tc>
                    <a:tc>
                      <a:txBody>
                        <a:bodyPr/>
                        <a:lstStyle/>
                        <a:p>
                          <a:pPr algn="ctr"/>
                          <a:r>
                            <a:rPr lang="en-US" dirty="0"/>
                            <a:t>0.002*</a:t>
                          </a:r>
                          <a:r>
                            <a:rPr lang="el-GR" dirty="0"/>
                            <a:t>*</a:t>
                          </a:r>
                          <a:endParaRPr lang="en-US" dirty="0"/>
                        </a:p>
                        <a:p>
                          <a:pPr algn="ctr"/>
                          <a:r>
                            <a:rPr lang="en-US" dirty="0"/>
                            <a:t>(0.001)</a:t>
                          </a:r>
                        </a:p>
                      </a:txBody>
                      <a:tcPr/>
                    </a:tc>
                    <a:extLst>
                      <a:ext uri="{0D108BD9-81ED-4DB2-BD59-A6C34878D82A}">
                        <a16:rowId xmlns:a16="http://schemas.microsoft.com/office/drawing/2014/main" val="2698208560"/>
                      </a:ext>
                    </a:extLst>
                  </a:tr>
                  <a:tr h="370840">
                    <a:tc>
                      <a:txBody>
                        <a:bodyPr/>
                        <a:lstStyle/>
                        <a:p>
                          <a:r>
                            <a:rPr lang="fr-FR" dirty="0"/>
                            <a:t>P</a:t>
                          </a:r>
                          <a:r>
                            <a:rPr lang="en-US" dirty="0"/>
                            <a:t>C2</a:t>
                          </a:r>
                        </a:p>
                      </a:txBody>
                      <a:tcPr/>
                    </a:tc>
                    <a:tc>
                      <a:txBody>
                        <a:bodyPr/>
                        <a:lstStyle/>
                        <a:p>
                          <a:pPr algn="ctr"/>
                          <a:r>
                            <a:rPr lang="en-US" dirty="0"/>
                            <a:t>-0.002</a:t>
                          </a:r>
                        </a:p>
                        <a:p>
                          <a:pPr algn="ctr"/>
                          <a:r>
                            <a:rPr lang="en-US" dirty="0"/>
                            <a:t>(0.001)</a:t>
                          </a:r>
                        </a:p>
                      </a:txBody>
                      <a:tcPr/>
                    </a:tc>
                    <a:extLst>
                      <a:ext uri="{0D108BD9-81ED-4DB2-BD59-A6C34878D82A}">
                        <a16:rowId xmlns:a16="http://schemas.microsoft.com/office/drawing/2014/main" val="1749059417"/>
                      </a:ext>
                    </a:extLst>
                  </a:tr>
                  <a:tr h="370840">
                    <a:tc>
                      <a:txBody>
                        <a:bodyPr/>
                        <a:lstStyle/>
                        <a:p>
                          <a:r>
                            <a:rPr lang="en-US" dirty="0"/>
                            <a:t>Year FE</a:t>
                          </a:r>
                        </a:p>
                      </a:txBody>
                      <a:tcPr/>
                    </a:tc>
                    <a:tc>
                      <a:txBody>
                        <a:bodyPr/>
                        <a:lstStyle/>
                        <a:p>
                          <a:pPr algn="ctr"/>
                          <a:r>
                            <a:rPr lang="en-US" dirty="0"/>
                            <a:t>No</a:t>
                          </a:r>
                        </a:p>
                      </a:txBody>
                      <a:tcPr/>
                    </a:tc>
                    <a:extLst>
                      <a:ext uri="{0D108BD9-81ED-4DB2-BD59-A6C34878D82A}">
                        <a16:rowId xmlns:a16="http://schemas.microsoft.com/office/drawing/2014/main" val="1779592184"/>
                      </a:ext>
                    </a:extLst>
                  </a:tr>
                  <a:tr h="339663">
                    <a:tc>
                      <a:txBody>
                        <a:bodyPr/>
                        <a:lstStyle/>
                        <a:p>
                          <a:r>
                            <a:rPr lang="en-US" dirty="0"/>
                            <a:t>Region FE</a:t>
                          </a:r>
                        </a:p>
                      </a:txBody>
                      <a:tcPr/>
                    </a:tc>
                    <a:tc>
                      <a:txBody>
                        <a:bodyPr/>
                        <a:lstStyle/>
                        <a:p>
                          <a:pPr algn="ctr"/>
                          <a:r>
                            <a:rPr lang="en-US" dirty="0"/>
                            <a:t>No</a:t>
                          </a:r>
                        </a:p>
                      </a:txBody>
                      <a:tcPr/>
                    </a:tc>
                    <a:extLst>
                      <a:ext uri="{0D108BD9-81ED-4DB2-BD59-A6C34878D82A}">
                        <a16:rowId xmlns:a16="http://schemas.microsoft.com/office/drawing/2014/main" val="402266014"/>
                      </a:ext>
                    </a:extLst>
                  </a:tr>
                  <a:tr h="370840">
                    <a:tc>
                      <a:txBody>
                        <a:bodyPr/>
                        <a:lstStyle/>
                        <a:p>
                          <a:pPr/>
                          <a14:m>
                            <m:oMathPara xmlns:m="http://schemas.openxmlformats.org/officeDocument/2006/math">
                              <m:oMathParaPr>
                                <m:jc m:val="left"/>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𝐴𝑑𝑗</m:t>
                                    </m:r>
                                    <m:r>
                                      <a:rPr lang="en-US" b="0" i="1" smtClean="0">
                                        <a:latin typeface="Cambria Math" panose="02040503050406030204" pitchFamily="18" charset="0"/>
                                      </a:rPr>
                                      <m:t> </m:t>
                                    </m:r>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dirty="0"/>
                        </a:p>
                      </a:txBody>
                      <a:tcPr/>
                    </a:tc>
                    <a:tc>
                      <a:txBody>
                        <a:bodyPr/>
                        <a:lstStyle/>
                        <a:p>
                          <a:pPr algn="ctr"/>
                          <a:r>
                            <a:rPr lang="en-US" dirty="0"/>
                            <a:t>0.08</a:t>
                          </a:r>
                        </a:p>
                      </a:txBody>
                      <a:tcPr/>
                    </a:tc>
                    <a:extLst>
                      <a:ext uri="{0D108BD9-81ED-4DB2-BD59-A6C34878D82A}">
                        <a16:rowId xmlns:a16="http://schemas.microsoft.com/office/drawing/2014/main" val="626739297"/>
                      </a:ext>
                    </a:extLst>
                  </a:tr>
                </a:tbl>
              </a:graphicData>
            </a:graphic>
          </p:graphicFrame>
        </mc:Choice>
        <mc:Fallback xmlns="">
          <p:graphicFrame>
            <p:nvGraphicFramePr>
              <p:cNvPr id="5" name="Table 5">
                <a:extLst>
                  <a:ext uri="{FF2B5EF4-FFF2-40B4-BE49-F238E27FC236}">
                    <a16:creationId xmlns:a16="http://schemas.microsoft.com/office/drawing/2014/main" id="{612A9A79-F7E9-5414-3253-94D132EF03E5}"/>
                  </a:ext>
                </a:extLst>
              </p:cNvPr>
              <p:cNvGraphicFramePr>
                <a:graphicFrameLocks noGrp="1"/>
              </p:cNvGraphicFramePr>
              <p:nvPr>
                <p:extLst>
                  <p:ext uri="{D42A27DB-BD31-4B8C-83A1-F6EECF244321}">
                    <p14:modId xmlns:p14="http://schemas.microsoft.com/office/powerpoint/2010/main" val="2440126004"/>
                  </p:ext>
                </p:extLst>
              </p:nvPr>
            </p:nvGraphicFramePr>
            <p:xfrm>
              <a:off x="3851834" y="1829863"/>
              <a:ext cx="4064000" cy="275844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103467375"/>
                        </a:ext>
                      </a:extLst>
                    </a:gridCol>
                    <a:gridCol w="2032000">
                      <a:extLst>
                        <a:ext uri="{9D8B030D-6E8A-4147-A177-3AD203B41FA5}">
                          <a16:colId xmlns:a16="http://schemas.microsoft.com/office/drawing/2014/main" val="1653481945"/>
                        </a:ext>
                      </a:extLst>
                    </a:gridCol>
                  </a:tblGrid>
                  <a:tr h="370840">
                    <a:tc>
                      <a:txBody>
                        <a:bodyPr/>
                        <a:lstStyle/>
                        <a:p>
                          <a:endParaRPr lang="en-US" dirty="0"/>
                        </a:p>
                      </a:txBody>
                      <a:tcPr/>
                    </a:tc>
                    <a:tc>
                      <a:txBody>
                        <a:bodyPr/>
                        <a:lstStyle/>
                        <a:p>
                          <a:endParaRPr lang="en-US"/>
                        </a:p>
                      </a:txBody>
                      <a:tcPr>
                        <a:blipFill>
                          <a:blip r:embed="rId2"/>
                          <a:stretch>
                            <a:fillRect l="-100299" t="-1639" r="-1198" b="-667213"/>
                          </a:stretch>
                        </a:blipFill>
                      </a:tcPr>
                    </a:tc>
                    <a:extLst>
                      <a:ext uri="{0D108BD9-81ED-4DB2-BD59-A6C34878D82A}">
                        <a16:rowId xmlns:a16="http://schemas.microsoft.com/office/drawing/2014/main" val="3747524729"/>
                      </a:ext>
                    </a:extLst>
                  </a:tr>
                  <a:tr h="640080">
                    <a:tc>
                      <a:txBody>
                        <a:bodyPr/>
                        <a:lstStyle/>
                        <a:p>
                          <a:r>
                            <a:rPr lang="fr-FR" dirty="0"/>
                            <a:t>PC1</a:t>
                          </a:r>
                          <a:endParaRPr lang="en-US" dirty="0"/>
                        </a:p>
                      </a:txBody>
                      <a:tcPr/>
                    </a:tc>
                    <a:tc>
                      <a:txBody>
                        <a:bodyPr/>
                        <a:lstStyle/>
                        <a:p>
                          <a:pPr algn="ctr"/>
                          <a:r>
                            <a:rPr lang="en-US" dirty="0"/>
                            <a:t>0.002*</a:t>
                          </a:r>
                          <a:r>
                            <a:rPr lang="el-GR" dirty="0"/>
                            <a:t>*</a:t>
                          </a:r>
                          <a:endParaRPr lang="en-US" dirty="0"/>
                        </a:p>
                        <a:p>
                          <a:pPr algn="ctr"/>
                          <a:r>
                            <a:rPr lang="en-US" dirty="0"/>
                            <a:t>(0.001)</a:t>
                          </a:r>
                        </a:p>
                      </a:txBody>
                      <a:tcPr/>
                    </a:tc>
                    <a:extLst>
                      <a:ext uri="{0D108BD9-81ED-4DB2-BD59-A6C34878D82A}">
                        <a16:rowId xmlns:a16="http://schemas.microsoft.com/office/drawing/2014/main" val="2698208560"/>
                      </a:ext>
                    </a:extLst>
                  </a:tr>
                  <a:tr h="640080">
                    <a:tc>
                      <a:txBody>
                        <a:bodyPr/>
                        <a:lstStyle/>
                        <a:p>
                          <a:r>
                            <a:rPr lang="fr-FR" dirty="0"/>
                            <a:t>P</a:t>
                          </a:r>
                          <a:r>
                            <a:rPr lang="en-US" dirty="0"/>
                            <a:t>C2</a:t>
                          </a:r>
                        </a:p>
                      </a:txBody>
                      <a:tcPr/>
                    </a:tc>
                    <a:tc>
                      <a:txBody>
                        <a:bodyPr/>
                        <a:lstStyle/>
                        <a:p>
                          <a:pPr algn="ctr"/>
                          <a:r>
                            <a:rPr lang="en-US" dirty="0"/>
                            <a:t>-0.002</a:t>
                          </a:r>
                        </a:p>
                        <a:p>
                          <a:pPr algn="ctr"/>
                          <a:r>
                            <a:rPr lang="en-US" dirty="0"/>
                            <a:t>(0.001)</a:t>
                          </a:r>
                        </a:p>
                      </a:txBody>
                      <a:tcPr/>
                    </a:tc>
                    <a:extLst>
                      <a:ext uri="{0D108BD9-81ED-4DB2-BD59-A6C34878D82A}">
                        <a16:rowId xmlns:a16="http://schemas.microsoft.com/office/drawing/2014/main" val="1749059417"/>
                      </a:ext>
                    </a:extLst>
                  </a:tr>
                  <a:tr h="370840">
                    <a:tc>
                      <a:txBody>
                        <a:bodyPr/>
                        <a:lstStyle/>
                        <a:p>
                          <a:r>
                            <a:rPr lang="en-US" dirty="0"/>
                            <a:t>Year FE</a:t>
                          </a:r>
                        </a:p>
                      </a:txBody>
                      <a:tcPr/>
                    </a:tc>
                    <a:tc>
                      <a:txBody>
                        <a:bodyPr/>
                        <a:lstStyle/>
                        <a:p>
                          <a:pPr algn="ctr"/>
                          <a:r>
                            <a:rPr lang="en-US" dirty="0"/>
                            <a:t>No</a:t>
                          </a:r>
                        </a:p>
                      </a:txBody>
                      <a:tcPr/>
                    </a:tc>
                    <a:extLst>
                      <a:ext uri="{0D108BD9-81ED-4DB2-BD59-A6C34878D82A}">
                        <a16:rowId xmlns:a16="http://schemas.microsoft.com/office/drawing/2014/main" val="1779592184"/>
                      </a:ext>
                    </a:extLst>
                  </a:tr>
                  <a:tr h="365760">
                    <a:tc>
                      <a:txBody>
                        <a:bodyPr/>
                        <a:lstStyle/>
                        <a:p>
                          <a:r>
                            <a:rPr lang="en-US" dirty="0"/>
                            <a:t>Region FE</a:t>
                          </a:r>
                        </a:p>
                      </a:txBody>
                      <a:tcPr/>
                    </a:tc>
                    <a:tc>
                      <a:txBody>
                        <a:bodyPr/>
                        <a:lstStyle/>
                        <a:p>
                          <a:pPr algn="ctr"/>
                          <a:r>
                            <a:rPr lang="en-US" dirty="0"/>
                            <a:t>No</a:t>
                          </a:r>
                        </a:p>
                      </a:txBody>
                      <a:tcPr/>
                    </a:tc>
                    <a:extLst>
                      <a:ext uri="{0D108BD9-81ED-4DB2-BD59-A6C34878D82A}">
                        <a16:rowId xmlns:a16="http://schemas.microsoft.com/office/drawing/2014/main" val="402266014"/>
                      </a:ext>
                    </a:extLst>
                  </a:tr>
                  <a:tr h="370840">
                    <a:tc>
                      <a:txBody>
                        <a:bodyPr/>
                        <a:lstStyle/>
                        <a:p>
                          <a:endParaRPr lang="en-US"/>
                        </a:p>
                      </a:txBody>
                      <a:tcPr>
                        <a:blipFill>
                          <a:blip r:embed="rId2"/>
                          <a:stretch>
                            <a:fillRect l="-299" t="-644262" r="-101198" b="-24590"/>
                          </a:stretch>
                        </a:blipFill>
                      </a:tcPr>
                    </a:tc>
                    <a:tc>
                      <a:txBody>
                        <a:bodyPr/>
                        <a:lstStyle/>
                        <a:p>
                          <a:pPr algn="ctr"/>
                          <a:r>
                            <a:rPr lang="en-US" dirty="0"/>
                            <a:t>0.08</a:t>
                          </a:r>
                        </a:p>
                      </a:txBody>
                      <a:tcPr/>
                    </a:tc>
                    <a:extLst>
                      <a:ext uri="{0D108BD9-81ED-4DB2-BD59-A6C34878D82A}">
                        <a16:rowId xmlns:a16="http://schemas.microsoft.com/office/drawing/2014/main" val="626739297"/>
                      </a:ext>
                    </a:extLst>
                  </a:tr>
                </a:tbl>
              </a:graphicData>
            </a:graphic>
          </p:graphicFrame>
        </mc:Fallback>
      </mc:AlternateContent>
      <p:sp>
        <p:nvSpPr>
          <p:cNvPr id="6" name="TextBox 5">
            <a:extLst>
              <a:ext uri="{FF2B5EF4-FFF2-40B4-BE49-F238E27FC236}">
                <a16:creationId xmlns:a16="http://schemas.microsoft.com/office/drawing/2014/main" id="{ABDD33DE-8895-ED3D-BE96-E82018DA0BF2}"/>
              </a:ext>
            </a:extLst>
          </p:cNvPr>
          <p:cNvSpPr txBox="1"/>
          <p:nvPr/>
        </p:nvSpPr>
        <p:spPr>
          <a:xfrm>
            <a:off x="3766860" y="1460531"/>
            <a:ext cx="3918637" cy="369332"/>
          </a:xfrm>
          <a:prstGeom prst="rect">
            <a:avLst/>
          </a:prstGeom>
          <a:noFill/>
        </p:spPr>
        <p:txBody>
          <a:bodyPr wrap="none" rtlCol="0">
            <a:spAutoFit/>
          </a:bodyPr>
          <a:lstStyle/>
          <a:p>
            <a:r>
              <a:rPr lang="en-US" b="1" dirty="0"/>
              <a:t>Table 10: </a:t>
            </a:r>
            <a:r>
              <a:rPr lang="en-US" dirty="0"/>
              <a:t>Average TPF per Regional Unit</a:t>
            </a:r>
          </a:p>
        </p:txBody>
      </p:sp>
      <p:sp>
        <p:nvSpPr>
          <p:cNvPr id="9" name="TextBox 8">
            <a:extLst>
              <a:ext uri="{FF2B5EF4-FFF2-40B4-BE49-F238E27FC236}">
                <a16:creationId xmlns:a16="http://schemas.microsoft.com/office/drawing/2014/main" id="{5BAF920D-1999-9233-1558-653D94DE17B8}"/>
              </a:ext>
            </a:extLst>
          </p:cNvPr>
          <p:cNvSpPr txBox="1"/>
          <p:nvPr/>
        </p:nvSpPr>
        <p:spPr>
          <a:xfrm>
            <a:off x="3766860" y="4634469"/>
            <a:ext cx="4148974" cy="923330"/>
          </a:xfrm>
          <a:prstGeom prst="rect">
            <a:avLst/>
          </a:prstGeom>
          <a:noFill/>
        </p:spPr>
        <p:txBody>
          <a:bodyPr wrap="square">
            <a:spAutoFit/>
          </a:bodyPr>
          <a:lstStyle/>
          <a:p>
            <a:pPr algn="just"/>
            <a:r>
              <a:rPr lang="en-US" dirty="0"/>
              <a:t>Note: </a:t>
            </a:r>
            <a:r>
              <a:rPr lang="el-GR" dirty="0">
                <a:latin typeface="CMMI6"/>
              </a:rPr>
              <a:t>***, **, *</a:t>
            </a:r>
            <a:r>
              <a:rPr lang="en-US" sz="1800" b="0" i="0" u="none" strike="noStrike" baseline="0" dirty="0">
                <a:latin typeface="CMSY5"/>
              </a:rPr>
              <a:t> </a:t>
            </a:r>
            <a:r>
              <a:rPr lang="en-US" sz="1800" b="0" i="0" u="none" strike="noStrike" baseline="0" dirty="0">
                <a:latin typeface="CMSS8"/>
              </a:rPr>
              <a:t>show the statistical sign</a:t>
            </a:r>
            <a:r>
              <a:rPr lang="fr-FR" dirty="0" err="1">
                <a:latin typeface="CMSS8"/>
              </a:rPr>
              <a:t>ifi</a:t>
            </a:r>
            <a:r>
              <a:rPr lang="en-US" sz="1800" b="0" i="0" u="none" strike="noStrike" baseline="0" dirty="0" err="1">
                <a:latin typeface="CMSS8"/>
              </a:rPr>
              <a:t>cance</a:t>
            </a:r>
            <a:r>
              <a:rPr lang="en-US" sz="1800" b="0" i="0" u="none" strike="noStrike" baseline="0" dirty="0">
                <a:latin typeface="CMSS8"/>
              </a:rPr>
              <a:t> at level </a:t>
            </a:r>
            <a:r>
              <a:rPr lang="en-US" sz="1800" b="0" i="0" u="none" strike="noStrike" baseline="0" dirty="0">
                <a:latin typeface="CMMI6"/>
              </a:rPr>
              <a:t> </a:t>
            </a:r>
            <a:r>
              <a:rPr lang="en-US" sz="1800" b="0" i="0" u="none" strike="noStrike" baseline="0" dirty="0">
                <a:latin typeface="CMSS8"/>
              </a:rPr>
              <a:t>= 1%</a:t>
            </a:r>
            <a:r>
              <a:rPr lang="en-US" sz="1800" b="0" i="0" u="none" strike="noStrike" baseline="0" dirty="0">
                <a:latin typeface="CMMI6"/>
              </a:rPr>
              <a:t>; </a:t>
            </a:r>
            <a:r>
              <a:rPr lang="en-US" sz="1800" b="0" i="0" u="none" strike="noStrike" baseline="0" dirty="0">
                <a:latin typeface="CMSS8"/>
              </a:rPr>
              <a:t>5% &amp; 10%, respectively.</a:t>
            </a:r>
            <a:endParaRPr lang="en-US" dirty="0"/>
          </a:p>
        </p:txBody>
      </p:sp>
    </p:spTree>
    <p:extLst>
      <p:ext uri="{BB962C8B-B14F-4D97-AF65-F5344CB8AC3E}">
        <p14:creationId xmlns:p14="http://schemas.microsoft.com/office/powerpoint/2010/main" val="318735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75414" y="123943"/>
            <a:ext cx="9040211" cy="1283516"/>
          </a:xfrm>
        </p:spPr>
        <p:txBody>
          <a:bodyPr>
            <a:normAutofit/>
          </a:bodyPr>
          <a:lstStyle/>
          <a:p>
            <a:pPr algn="ctr"/>
            <a:r>
              <a:rPr lang="el-GR" sz="4000" dirty="0"/>
              <a:t>Συμπεράσματα</a:t>
            </a:r>
          </a:p>
        </p:txBody>
      </p:sp>
      <p:sp>
        <p:nvSpPr>
          <p:cNvPr id="4" name="Θέση υποσέλιδου 3"/>
          <p:cNvSpPr>
            <a:spLocks noGrp="1"/>
          </p:cNvSpPr>
          <p:nvPr>
            <p:ph type="ftr" sz="quarter" idx="11"/>
          </p:nvPr>
        </p:nvSpPr>
        <p:spPr/>
        <p:txBody>
          <a:bodyPr/>
          <a:lstStyle/>
          <a:p>
            <a:pPr>
              <a:lnSpc>
                <a:spcPct val="100000"/>
              </a:lnSpc>
            </a:pPr>
            <a:r>
              <a:rPr lang="en-US" sz="1200" dirty="0">
                <a:solidFill>
                  <a:schemeClr val="bg1"/>
                </a:solidFill>
              </a:rPr>
              <a:t>1</a:t>
            </a:r>
            <a:r>
              <a:rPr lang="el-GR" sz="1200" baseline="30000" dirty="0">
                <a:solidFill>
                  <a:schemeClr val="bg1"/>
                </a:solidFill>
              </a:rPr>
              <a:t>η</a:t>
            </a:r>
            <a:r>
              <a:rPr lang="el-GR" sz="1200" dirty="0">
                <a:solidFill>
                  <a:schemeClr val="bg1"/>
                </a:solidFill>
              </a:rPr>
              <a:t> Επιστημονική - </a:t>
            </a:r>
            <a:r>
              <a:rPr lang="en-US" sz="1200" dirty="0">
                <a:solidFill>
                  <a:schemeClr val="bg1"/>
                </a:solidFill>
              </a:rPr>
              <a:t>E</a:t>
            </a:r>
            <a:r>
              <a:rPr lang="el-GR" sz="1200" dirty="0" err="1">
                <a:solidFill>
                  <a:schemeClr val="bg1"/>
                </a:solidFill>
              </a:rPr>
              <a:t>νημερωτική</a:t>
            </a:r>
            <a:r>
              <a:rPr lang="el-GR" sz="1200" dirty="0">
                <a:solidFill>
                  <a:schemeClr val="bg1"/>
                </a:solidFill>
              </a:rPr>
              <a:t> ημερίδα: «Ευφυής Γεωργία &amp; Κυκλική </a:t>
            </a:r>
            <a:r>
              <a:rPr lang="el-GR" sz="1200" dirty="0" err="1">
                <a:solidFill>
                  <a:schemeClr val="bg1"/>
                </a:solidFill>
              </a:rPr>
              <a:t>Βιοικονομία</a:t>
            </a:r>
            <a:r>
              <a:rPr lang="el-GR" sz="1200" dirty="0">
                <a:solidFill>
                  <a:schemeClr val="bg1"/>
                </a:solidFill>
              </a:rPr>
              <a:t> - </a:t>
            </a:r>
            <a:r>
              <a:rPr lang="el-GR" sz="1200" dirty="0" err="1">
                <a:solidFill>
                  <a:schemeClr val="bg1"/>
                </a:solidFill>
              </a:rPr>
              <a:t>SmartBIC</a:t>
            </a:r>
            <a:r>
              <a:rPr lang="el-GR" sz="1200" dirty="0">
                <a:solidFill>
                  <a:schemeClr val="bg1"/>
                </a:solidFill>
              </a:rPr>
              <a:t>»</a:t>
            </a:r>
          </a:p>
          <a:p>
            <a:endParaRPr lang="el-GR" dirty="0"/>
          </a:p>
        </p:txBody>
      </p:sp>
      <p:sp>
        <p:nvSpPr>
          <p:cNvPr id="3" name="TextBox 2">
            <a:extLst>
              <a:ext uri="{FF2B5EF4-FFF2-40B4-BE49-F238E27FC236}">
                <a16:creationId xmlns:a16="http://schemas.microsoft.com/office/drawing/2014/main" id="{5E8FEA3A-1D46-FA0D-7B99-F7F087F9AE9C}"/>
              </a:ext>
            </a:extLst>
          </p:cNvPr>
          <p:cNvSpPr txBox="1"/>
          <p:nvPr/>
        </p:nvSpPr>
        <p:spPr>
          <a:xfrm>
            <a:off x="600607" y="1404407"/>
            <a:ext cx="10251141" cy="646331"/>
          </a:xfrm>
          <a:prstGeom prst="rect">
            <a:avLst/>
          </a:prstGeom>
          <a:noFill/>
        </p:spPr>
        <p:txBody>
          <a:bodyPr wrap="square" rtlCol="0">
            <a:spAutoFit/>
          </a:bodyPr>
          <a:lstStyle/>
          <a:p>
            <a:endParaRPr lang="el-GR" dirty="0"/>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E273AD9F-E941-B05A-34FA-5BECB2FE184F}"/>
              </a:ext>
            </a:extLst>
          </p:cNvPr>
          <p:cNvSpPr txBox="1"/>
          <p:nvPr/>
        </p:nvSpPr>
        <p:spPr>
          <a:xfrm>
            <a:off x="271272" y="1589073"/>
            <a:ext cx="11177015" cy="4370427"/>
          </a:xfrm>
          <a:prstGeom prst="rect">
            <a:avLst/>
          </a:prstGeom>
          <a:noFill/>
        </p:spPr>
        <p:txBody>
          <a:bodyPr wrap="square" rtlCol="0">
            <a:spAutoFit/>
          </a:bodyPr>
          <a:lstStyle/>
          <a:p>
            <a:pPr marL="285750" indent="-285750" algn="just">
              <a:buFont typeface="Arial" panose="020B0604020202020204" pitchFamily="34" charset="0"/>
              <a:buChar char="•"/>
            </a:pPr>
            <a:r>
              <a:rPr lang="el-GR" sz="2000" dirty="0"/>
              <a:t>Ο ξενοδοχειακός τομέας στην Ελλάδα λειτουργεί με φθίνουσες αποδόσεις κλίμακας, παράγουν κατά μέσο όρο το 12% των συνολικών παραγωγικών δυνατοτήτων τους ωστόσο η μεταβολή στην παραγωγικότητα είναι θετική λόγω κυρίως της τεχνικής αλλαγής που υπερτερεί.</a:t>
            </a:r>
          </a:p>
          <a:p>
            <a:pPr marL="285750" indent="-285750" algn="just">
              <a:buFont typeface="Arial" panose="020B0604020202020204" pitchFamily="34" charset="0"/>
              <a:buChar char="•"/>
            </a:pPr>
            <a:r>
              <a:rPr lang="el-GR" sz="2000" dirty="0"/>
              <a:t>Η παραγωγικότητα των ξενοδοχείων στην Περιφέρεια της Στερεάς Ελλάδας αυξάνεται κατά μέσο όρο 1.7% το οποίο είναι αρκετά χαμηλό σε σχέση με την Κρήτη και το Νότιο Αιγαίο που η παραγωγικότητα αυξάνεται κατά 6%. </a:t>
            </a:r>
          </a:p>
          <a:p>
            <a:pPr marL="285750" indent="-285750" algn="just">
              <a:buFont typeface="Arial" panose="020B0604020202020204" pitchFamily="34" charset="0"/>
              <a:buChar char="•"/>
            </a:pPr>
            <a:r>
              <a:rPr lang="el-GR" sz="2000" dirty="0"/>
              <a:t>Το μέγεθος, η ηλικία, η καινοτομία καθώς και η </a:t>
            </a:r>
            <a:r>
              <a:rPr lang="el-GR" sz="2000" dirty="0" err="1"/>
              <a:t>ψηφιοποίηση</a:t>
            </a:r>
            <a:r>
              <a:rPr lang="el-GR" sz="2000" dirty="0"/>
              <a:t> μπορούν να ενισχύσουν την παραγωγικότητα.</a:t>
            </a:r>
          </a:p>
          <a:p>
            <a:pPr marL="285750" indent="-285750" algn="just">
              <a:buFont typeface="Arial" panose="020B0604020202020204" pitchFamily="34" charset="0"/>
              <a:buChar char="•"/>
            </a:pPr>
            <a:r>
              <a:rPr lang="el-GR" sz="2000" dirty="0"/>
              <a:t>Παρόλο που υπάρχουν διαφορές στην παραγωγικότητα μεταξύ των περιφερειών παρατηρούμε ότι υπάρχει σύγκλιση δηλ. οι περιφέρειες με χαμηλό ρυθμό παραγωγικότητας καταφέρνουν να «επιβιώσουν» και προσεγγίσουν τις περιφέρειες με μεγαλύτερο ρυθμό παραγωγικότητας.</a:t>
            </a:r>
          </a:p>
          <a:p>
            <a:pPr marL="285750" indent="-285750" algn="just">
              <a:buFont typeface="Arial" panose="020B0604020202020204" pitchFamily="34" charset="0"/>
              <a:buChar char="•"/>
            </a:pPr>
            <a:r>
              <a:rPr lang="el-GR" sz="2000" dirty="0"/>
              <a:t>Τέλος, συγκεκριμένα για την Περιφέρεια της Στερεάς, παρατηρούμε ότι στους νομούς όπου τα ξενοδοχεία ακολουθούν κάποιες «βιώσιμες» πολιτικές ο ρυθμός παραγωγικότητας ενισχύεται.  </a:t>
            </a:r>
          </a:p>
          <a:p>
            <a:endParaRPr lang="en-US" dirty="0"/>
          </a:p>
        </p:txBody>
      </p:sp>
    </p:spTree>
    <p:extLst>
      <p:ext uri="{BB962C8B-B14F-4D97-AF65-F5344CB8AC3E}">
        <p14:creationId xmlns:p14="http://schemas.microsoft.com/office/powerpoint/2010/main" val="2297363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Σας ευχαριστούμε για την προσοχή σας</a:t>
            </a:r>
          </a:p>
        </p:txBody>
      </p:sp>
      <p:sp>
        <p:nvSpPr>
          <p:cNvPr id="3" name="Θέση υποσέλιδου 2"/>
          <p:cNvSpPr>
            <a:spLocks noGrp="1"/>
          </p:cNvSpPr>
          <p:nvPr>
            <p:ph type="ftr" sz="quarter" idx="11"/>
          </p:nvPr>
        </p:nvSpPr>
        <p:spPr/>
        <p:txBody>
          <a:bodyPr/>
          <a:lstStyle/>
          <a:p>
            <a:r>
              <a:rPr lang="el-GR"/>
              <a:t>1η Επιστημονική - Eνημερωτική ημερίδα: «Ευφυής Γεωργία &amp; Κυκλική Βιοικονομία - SmartBIC»</a:t>
            </a:r>
          </a:p>
          <a:p>
            <a:endParaRPr lang="el-GR" dirty="0"/>
          </a:p>
        </p:txBody>
      </p:sp>
    </p:spTree>
    <p:extLst>
      <p:ext uri="{BB962C8B-B14F-4D97-AF65-F5344CB8AC3E}">
        <p14:creationId xmlns:p14="http://schemas.microsoft.com/office/powerpoint/2010/main" val="4139007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εργασία αυτή υλοποιήθηκε στο πλαίσιο της Πράξης «Ευφυής Γεωργία και Κυκλική </a:t>
            </a:r>
            <a:r>
              <a:rPr lang="el-GR" dirty="0" err="1"/>
              <a:t>Βιοοικονομία-SmartBIC</a:t>
            </a:r>
            <a:r>
              <a:rPr lang="el-GR" dirty="0"/>
              <a:t>» (MIS5047106) που εντάσσεται στη Δράση «Ενίσχυση των Υποδομών Έρευνας και Καινοτομίας» και χρηματοδοτείται από το Επιχειρησιακό Πρόγραμμα «Ανταγωνιστικότητα, Επιχειρηματικότητα και Καινοτομία» στο πλαίσιο του ΕΣΠΑ 2014-2020, με τη συγχρηματοδότηση της Ελλάδας και της Ευρωπαϊκής Ένωσης (Ευρωπαϊκό Ταμείο Περιφερειακής Ανάπτυξης).</a:t>
            </a:r>
          </a:p>
        </p:txBody>
      </p:sp>
      <p:sp>
        <p:nvSpPr>
          <p:cNvPr id="5" name="Θέση υποσέλιδου 4">
            <a:extLst>
              <a:ext uri="{FF2B5EF4-FFF2-40B4-BE49-F238E27FC236}">
                <a16:creationId xmlns:a16="http://schemas.microsoft.com/office/drawing/2014/main" id="{3A488FEC-5825-0AED-34B1-2B87DF429E76}"/>
              </a:ext>
            </a:extLst>
          </p:cNvPr>
          <p:cNvSpPr>
            <a:spLocks noGrp="1"/>
          </p:cNvSpPr>
          <p:nvPr>
            <p:ph type="ftr" sz="quarter" idx="11"/>
          </p:nvPr>
        </p:nvSpPr>
        <p:spPr>
          <a:xfrm>
            <a:off x="2744244" y="6325035"/>
            <a:ext cx="6296415" cy="365125"/>
          </a:xfrm>
        </p:spPr>
        <p:txBody>
          <a:bodyPr/>
          <a:lstStyle/>
          <a:p>
            <a:r>
              <a:rPr lang="el-GR" dirty="0">
                <a:solidFill>
                  <a:schemeClr val="bg1"/>
                </a:solidFill>
              </a:rPr>
              <a:t>2η Επιστημονική - </a:t>
            </a:r>
            <a:r>
              <a:rPr lang="el-GR" dirty="0" err="1">
                <a:solidFill>
                  <a:schemeClr val="bg1"/>
                </a:solidFill>
              </a:rPr>
              <a:t>Eνημερωτική</a:t>
            </a:r>
            <a:r>
              <a:rPr lang="el-GR" dirty="0">
                <a:solidFill>
                  <a:schemeClr val="bg1"/>
                </a:solidFill>
              </a:rPr>
              <a:t> ημερίδα: «Ευφυής Γεωργία &amp; Κυκλική </a:t>
            </a:r>
            <a:r>
              <a:rPr lang="el-GR" dirty="0" err="1">
                <a:solidFill>
                  <a:schemeClr val="bg1"/>
                </a:solidFill>
              </a:rPr>
              <a:t>Βιοικονομία</a:t>
            </a:r>
            <a:r>
              <a:rPr lang="el-GR" dirty="0">
                <a:solidFill>
                  <a:schemeClr val="bg1"/>
                </a:solidFill>
              </a:rPr>
              <a:t> - </a:t>
            </a:r>
            <a:r>
              <a:rPr lang="el-GR" dirty="0" err="1">
                <a:solidFill>
                  <a:schemeClr val="bg1"/>
                </a:solidFill>
              </a:rPr>
              <a:t>SmartBIC</a:t>
            </a:r>
            <a:r>
              <a:rPr lang="el-GR" dirty="0">
                <a:solidFill>
                  <a:schemeClr val="bg1"/>
                </a:solidFill>
              </a:rPr>
              <a:t>» </a:t>
            </a:r>
          </a:p>
        </p:txBody>
      </p:sp>
    </p:spTree>
    <p:extLst>
      <p:ext uri="{BB962C8B-B14F-4D97-AF65-F5344CB8AC3E}">
        <p14:creationId xmlns:p14="http://schemas.microsoft.com/office/powerpoint/2010/main" val="21874931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1959</TotalTime>
  <Words>2083</Words>
  <Application>Microsoft Office PowerPoint</Application>
  <PresentationFormat>Widescreen</PresentationFormat>
  <Paragraphs>336</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Cambria Math</vt:lpstr>
      <vt:lpstr>CMMI6</vt:lpstr>
      <vt:lpstr>CMSS8</vt:lpstr>
      <vt:lpstr>CMSY5</vt:lpstr>
      <vt:lpstr>Θέμα του Office</vt:lpstr>
      <vt:lpstr>PowerPoint Presentation</vt:lpstr>
      <vt:lpstr>Ο Τουρισμός σε αριθμούς</vt:lpstr>
      <vt:lpstr>Χαρτογράφηση των υποδομών</vt:lpstr>
      <vt:lpstr>… στην Στερεά Ελλάδα</vt:lpstr>
      <vt:lpstr>Πληρότητα ανά περιφέρεια</vt:lpstr>
      <vt:lpstr>Πληρότητα στην Στερεά Ελλάδα</vt:lpstr>
      <vt:lpstr>Ερευνητικά ερωτήματα - Στόχοι</vt:lpstr>
      <vt:lpstr>Ερευνητικά ερωτήματα - Στόχοι</vt:lpstr>
      <vt:lpstr>Μεθοδολογία</vt:lpstr>
      <vt:lpstr>Μεθοδολογία</vt:lpstr>
      <vt:lpstr>Δεδομένα</vt:lpstr>
      <vt:lpstr>Δεδομένα</vt:lpstr>
      <vt:lpstr>Δεδομένα</vt:lpstr>
      <vt:lpstr>Δεδομένα</vt:lpstr>
      <vt:lpstr>Αποτελέσματα</vt:lpstr>
      <vt:lpstr>Αποτελέσματα</vt:lpstr>
      <vt:lpstr>Αποτελέσματα</vt:lpstr>
      <vt:lpstr>Αποτελέσματα</vt:lpstr>
      <vt:lpstr>Προσδιοριστικοί παράγοντες</vt:lpstr>
      <vt:lpstr>Προσδιοριστικοί παράγοντες</vt:lpstr>
      <vt:lpstr>Προσδιοριστικοί παράγοντες</vt:lpstr>
      <vt:lpstr>Σύγκλιση ανά περιφέρεια</vt:lpstr>
      <vt:lpstr>Βιωσιμότητα και Παραγωγικότητα  στην Στερεά Ελλάδα</vt:lpstr>
      <vt:lpstr>Βιωσιμότητα και Παραγωγικότητα  στην Στερεά Ελλάδα</vt:lpstr>
      <vt:lpstr>Συμπεράσματα</vt:lpstr>
      <vt:lpstr>Σας ευχαριστούμε για την προσοχή σας</vt:lpstr>
      <vt:lpstr>Η εργασία αυτή υλοποιήθηκε στο πλαίσιο της Πράξης «Ευφυής Γεωργία και Κυκλική Βιοοικονομία-SmartBIC» (MIS5047106) που εντάσσεται στη Δράση «Ενίσχυση των Υποδομών Έρευνας και Καινοτομίας» και χρηματοδοτείται από το Επιχειρησιακό Πρόγραμμα «Ανταγωνιστικότητα, Επιχειρηματικότητα και Καινοτομία» στο πλαίσιο του ΕΣΠΑ 2014-2020, με τη συγχρηματοδότηση της Ελλάδας και της Ευρωπαϊκής Ένωσης (Ευρωπαϊκό Ταμείο Περιφερειακής Ανάπτυξης).</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Αικατερίνη Παπαλέξη</dc:creator>
  <cp:lastModifiedBy>MARIA VIDALI</cp:lastModifiedBy>
  <cp:revision>53</cp:revision>
  <dcterms:created xsi:type="dcterms:W3CDTF">2022-04-15T13:00:12Z</dcterms:created>
  <dcterms:modified xsi:type="dcterms:W3CDTF">2022-11-21T01:03:59Z</dcterms:modified>
</cp:coreProperties>
</file>